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7" r:id="rId3"/>
    <p:sldId id="256" r:id="rId4"/>
    <p:sldId id="258" r:id="rId5"/>
  </p:sldIdLst>
  <p:sldSz cx="9601200" cy="12801600" type="A3"/>
  <p:notesSz cx="6807200" cy="9939338"/>
  <p:defaultTextStyle>
    <a:defPPr>
      <a:defRPr lang="ja-JP"/>
    </a:defPPr>
    <a:lvl1pPr marL="0" algn="l" defTabSz="1221913" rtl="0" eaLnBrk="1" latinLnBrk="0" hangingPunct="1">
      <a:defRPr kumimoji="1" sz="2405" kern="1200">
        <a:solidFill>
          <a:schemeClr val="tx1"/>
        </a:solidFill>
        <a:latin typeface="+mn-lt"/>
        <a:ea typeface="+mn-ea"/>
        <a:cs typeface="+mn-cs"/>
      </a:defRPr>
    </a:lvl1pPr>
    <a:lvl2pPr marL="610956" algn="l" defTabSz="1221913" rtl="0" eaLnBrk="1" latinLnBrk="0" hangingPunct="1">
      <a:defRPr kumimoji="1" sz="2405" kern="1200">
        <a:solidFill>
          <a:schemeClr val="tx1"/>
        </a:solidFill>
        <a:latin typeface="+mn-lt"/>
        <a:ea typeface="+mn-ea"/>
        <a:cs typeface="+mn-cs"/>
      </a:defRPr>
    </a:lvl2pPr>
    <a:lvl3pPr marL="1221913" algn="l" defTabSz="1221913" rtl="0" eaLnBrk="1" latinLnBrk="0" hangingPunct="1">
      <a:defRPr kumimoji="1" sz="2405" kern="1200">
        <a:solidFill>
          <a:schemeClr val="tx1"/>
        </a:solidFill>
        <a:latin typeface="+mn-lt"/>
        <a:ea typeface="+mn-ea"/>
        <a:cs typeface="+mn-cs"/>
      </a:defRPr>
    </a:lvl3pPr>
    <a:lvl4pPr marL="1832869" algn="l" defTabSz="1221913" rtl="0" eaLnBrk="1" latinLnBrk="0" hangingPunct="1">
      <a:defRPr kumimoji="1" sz="2405" kern="1200">
        <a:solidFill>
          <a:schemeClr val="tx1"/>
        </a:solidFill>
        <a:latin typeface="+mn-lt"/>
        <a:ea typeface="+mn-ea"/>
        <a:cs typeface="+mn-cs"/>
      </a:defRPr>
    </a:lvl4pPr>
    <a:lvl5pPr marL="2443825" algn="l" defTabSz="1221913" rtl="0" eaLnBrk="1" latinLnBrk="0" hangingPunct="1">
      <a:defRPr kumimoji="1" sz="2405" kern="1200">
        <a:solidFill>
          <a:schemeClr val="tx1"/>
        </a:solidFill>
        <a:latin typeface="+mn-lt"/>
        <a:ea typeface="+mn-ea"/>
        <a:cs typeface="+mn-cs"/>
      </a:defRPr>
    </a:lvl5pPr>
    <a:lvl6pPr marL="3054782" algn="l" defTabSz="1221913" rtl="0" eaLnBrk="1" latinLnBrk="0" hangingPunct="1">
      <a:defRPr kumimoji="1" sz="2405" kern="1200">
        <a:solidFill>
          <a:schemeClr val="tx1"/>
        </a:solidFill>
        <a:latin typeface="+mn-lt"/>
        <a:ea typeface="+mn-ea"/>
        <a:cs typeface="+mn-cs"/>
      </a:defRPr>
    </a:lvl6pPr>
    <a:lvl7pPr marL="3665738" algn="l" defTabSz="1221913" rtl="0" eaLnBrk="1" latinLnBrk="0" hangingPunct="1">
      <a:defRPr kumimoji="1" sz="2405" kern="1200">
        <a:solidFill>
          <a:schemeClr val="tx1"/>
        </a:solidFill>
        <a:latin typeface="+mn-lt"/>
        <a:ea typeface="+mn-ea"/>
        <a:cs typeface="+mn-cs"/>
      </a:defRPr>
    </a:lvl7pPr>
    <a:lvl8pPr marL="4276695" algn="l" defTabSz="1221913" rtl="0" eaLnBrk="1" latinLnBrk="0" hangingPunct="1">
      <a:defRPr kumimoji="1" sz="2405" kern="1200">
        <a:solidFill>
          <a:schemeClr val="tx1"/>
        </a:solidFill>
        <a:latin typeface="+mn-lt"/>
        <a:ea typeface="+mn-ea"/>
        <a:cs typeface="+mn-cs"/>
      </a:defRPr>
    </a:lvl8pPr>
    <a:lvl9pPr marL="4887651" algn="l" defTabSz="1221913" rtl="0" eaLnBrk="1" latinLnBrk="0" hangingPunct="1">
      <a:defRPr kumimoji="1" sz="24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29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118483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9915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82825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210284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2411460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3145479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372541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245936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396667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2467648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380079-20B5-41D5-8AAB-F4C8D23CC484}" type="datetimeFigureOut">
              <a:rPr kumimoji="1" lang="ja-JP" altLang="en-US" smtClean="0"/>
              <a:t>2022/8/25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156531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D8380079-20B5-41D5-8AAB-F4C8D23CC484}" type="datetimeFigureOut">
              <a:rPr kumimoji="1" lang="ja-JP" altLang="en-US" smtClean="0"/>
              <a:t>2022/8/25</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B14BD4D0-2C47-42B4-8F8B-D3BFA5AAC427}" type="slidenum">
              <a:rPr kumimoji="1" lang="ja-JP" altLang="en-US" smtClean="0"/>
              <a:t>‹#›</a:t>
            </a:fld>
            <a:endParaRPr kumimoji="1" lang="ja-JP" altLang="en-US"/>
          </a:p>
        </p:txBody>
      </p:sp>
    </p:spTree>
    <p:extLst>
      <p:ext uri="{BB962C8B-B14F-4D97-AF65-F5344CB8AC3E}">
        <p14:creationId xmlns:p14="http://schemas.microsoft.com/office/powerpoint/2010/main" val="22635288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7EEDB70-0EF3-0240-7BDD-E19671ACF368}"/>
              </a:ext>
            </a:extLst>
          </p:cNvPr>
          <p:cNvSpPr txBox="1"/>
          <p:nvPr/>
        </p:nvSpPr>
        <p:spPr>
          <a:xfrm>
            <a:off x="422804" y="276225"/>
            <a:ext cx="8568796" cy="3236462"/>
          </a:xfrm>
          <a:prstGeom prst="rect">
            <a:avLst/>
          </a:prstGeom>
          <a:noFill/>
        </p:spPr>
        <p:txBody>
          <a:bodyPr wrap="square" rtlCol="0">
            <a:spAutoFit/>
          </a:bodyPr>
          <a:lstStyle/>
          <a:p>
            <a:endParaRPr kumimoji="1" lang="ja-JP" altLang="en-US" dirty="0"/>
          </a:p>
        </p:txBody>
      </p:sp>
      <p:sp>
        <p:nvSpPr>
          <p:cNvPr id="3" name="テキスト ボックス 2">
            <a:extLst>
              <a:ext uri="{FF2B5EF4-FFF2-40B4-BE49-F238E27FC236}">
                <a16:creationId xmlns:a16="http://schemas.microsoft.com/office/drawing/2014/main" id="{C5DEBFC4-F6C3-60F3-A1D9-19B11D8FEC3D}"/>
              </a:ext>
            </a:extLst>
          </p:cNvPr>
          <p:cNvSpPr txBox="1"/>
          <p:nvPr/>
        </p:nvSpPr>
        <p:spPr>
          <a:xfrm>
            <a:off x="511755" y="1068829"/>
            <a:ext cx="8764626" cy="11420755"/>
          </a:xfrm>
          <a:prstGeom prst="rect">
            <a:avLst/>
          </a:prstGeom>
          <a:noFill/>
        </p:spPr>
        <p:txBody>
          <a:bodyPr wrap="square" rtlCol="0">
            <a:spAutoFit/>
          </a:bodyPr>
          <a:lstStyle/>
          <a:p>
            <a:pPr marL="161925" indent="-161925" algn="ctr">
              <a:spcAft>
                <a:spcPts val="100"/>
              </a:spcAft>
            </a:pPr>
            <a:r>
              <a:rPr lang="ja-JP" altLang="ja-JP" sz="2000" kern="100" dirty="0">
                <a:effectLst/>
                <a:latin typeface="ＤＦＰ太丸ゴシック体" panose="020F0800010101010101" pitchFamily="50" charset="-128"/>
                <a:ea typeface="ＤＦＰ太丸ゴシック体" panose="020F0800010101010101" pitchFamily="50" charset="-128"/>
                <a:cs typeface="Times New Roman" panose="02020603050405020304" pitchFamily="18" charset="0"/>
              </a:rPr>
              <a:t>新型コロナ感染症患者・疑い患者を診療した場合の取り扱い（入院外）</a:t>
            </a:r>
          </a:p>
          <a:p>
            <a:pPr marL="161925" indent="-161925" algn="ctr">
              <a:spcBef>
                <a:spcPts val="600"/>
              </a:spcBef>
              <a:spcAft>
                <a:spcPts val="100"/>
              </a:spcAft>
            </a:pPr>
            <a:r>
              <a:rPr lang="ja-JP" altLang="ja-JP" sz="1800" b="1"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算定可能な診療報酬と患者一部負担金の公費適用早見表 ～</a:t>
            </a:r>
            <a:endParaRPr lang="en-US" altLang="ja-JP" sz="1800" b="1"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1925" indent="-161925" algn="ctr">
              <a:spcBef>
                <a:spcPts val="600"/>
              </a:spcBef>
              <a:spcAft>
                <a:spcPts val="100"/>
              </a:spcAft>
            </a:pP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富山県保険医協会</a:t>
            </a: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1925" indent="-161925" algn="just">
              <a:spcAft>
                <a:spcPts val="100"/>
              </a:spcAft>
            </a:pPr>
            <a:endParaRPr lang="en-US" altLang="ja-JP" sz="1800" kern="100" dirty="0">
              <a:effectLst/>
              <a:latin typeface="ＭＳ 明朝" panose="02020609040205080304" pitchFamily="17" charset="-128"/>
              <a:ea typeface="游明朝" panose="02020400000000000000" pitchFamily="18" charset="-128"/>
              <a:cs typeface="Times New Roman" panose="02020603050405020304" pitchFamily="18" charset="0"/>
            </a:endParaRPr>
          </a:p>
          <a:p>
            <a:pPr marL="161925" indent="-161925" algn="just">
              <a:spcAft>
                <a:spcPts val="100"/>
              </a:spcAft>
            </a:pPr>
            <a:r>
              <a:rPr lang="en-US" altLang="ja-JP" sz="1800" kern="100" dirty="0">
                <a:effectLst/>
                <a:latin typeface="ＭＳ 明朝" panose="02020609040205080304" pitchFamily="17"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61925" indent="-161925" algn="just">
              <a:spcAft>
                <a:spcPts val="100"/>
              </a:spcAft>
            </a:pPr>
            <a:r>
              <a:rPr lang="ja-JP" altLang="en-US" sz="1600" kern="100" dirty="0">
                <a:effectLst/>
                <a:latin typeface="游明朝" panose="02020400000000000000" pitchFamily="18" charset="-128"/>
                <a:ea typeface="ＭＳ ゴシック" panose="020B0609070205080204" pitchFamily="49" charset="-128"/>
                <a:cs typeface="Times New Roman" panose="02020603050405020304" pitchFamily="18" charset="0"/>
              </a:rPr>
              <a:t>＜</a:t>
            </a:r>
            <a:r>
              <a:rPr lang="ja-JP" altLang="ja-JP" sz="1600" kern="100" dirty="0">
                <a:effectLst/>
                <a:latin typeface="游明朝" panose="02020400000000000000" pitchFamily="18" charset="-128"/>
                <a:ea typeface="ＭＳ ゴシック" panose="020B0609070205080204" pitchFamily="49" charset="-128"/>
                <a:cs typeface="Times New Roman" panose="02020603050405020304" pitchFamily="18" charset="0"/>
              </a:rPr>
              <a:t>基本的事項</a:t>
            </a:r>
            <a:r>
              <a:rPr lang="ja-JP" altLang="en-US" sz="1600" kern="100" dirty="0">
                <a:effectLst/>
                <a:latin typeface="游明朝" panose="02020400000000000000" pitchFamily="18" charset="-128"/>
                <a:ea typeface="ＭＳ ゴシック" panose="020B0609070205080204" pitchFamily="49" charset="-128"/>
                <a:cs typeface="Times New Roman" panose="02020603050405020304" pitchFamily="18" charset="0"/>
              </a:rPr>
              <a:t>＞</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65100" indent="-165100" algn="just">
              <a:spcBef>
                <a:spcPts val="600"/>
              </a:spcBef>
              <a:spcAft>
                <a:spcPts val="100"/>
              </a:spcAft>
            </a:pPr>
            <a:r>
              <a:rPr lang="en-US" altLang="ja-JP" sz="1500" kern="100" dirty="0">
                <a:latin typeface="ＭＳ ゴシック" panose="020B0609070205080204" pitchFamily="49" charset="-128"/>
                <a:ea typeface="游明朝" panose="02020400000000000000" pitchFamily="18" charset="-128"/>
                <a:cs typeface="Times New Roman" panose="02020603050405020304" pitchFamily="18" charset="0"/>
              </a:rPr>
              <a:t>1</a:t>
            </a:r>
            <a:r>
              <a:rPr lang="en-US" altLang="ja-JP" sz="1500" kern="100" dirty="0">
                <a:effectLst/>
                <a:latin typeface="ＭＳ ゴシック" panose="020B0609070205080204" pitchFamily="49" charset="-128"/>
                <a:ea typeface="游明朝" panose="02020400000000000000" pitchFamily="18" charset="-128"/>
                <a:cs typeface="Times New Roman" panose="02020603050405020304" pitchFamily="18" charset="0"/>
              </a:rPr>
              <a:t>.</a:t>
            </a:r>
            <a:r>
              <a:rPr lang="ja-JP" altLang="en-US" sz="1500" kern="100" dirty="0">
                <a:latin typeface="游明朝" panose="02020400000000000000" pitchFamily="18" charset="-128"/>
                <a:ea typeface="ＭＳ ゴシック" panose="020B0609070205080204" pitchFamily="49" charset="-128"/>
                <a:cs typeface="Times New Roman" panose="02020603050405020304" pitchFamily="18" charset="0"/>
              </a:rPr>
              <a:t>新型コロナ診療に係る患者一部負担金が公費負担となる制度</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は</a:t>
            </a:r>
            <a:r>
              <a:rPr lang="ja-JP" altLang="en-US"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新型コロナの「検査」のみ</a:t>
            </a:r>
            <a:r>
              <a:rPr lang="ja-JP" altLang="en-US"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を</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対象</a:t>
            </a:r>
            <a:r>
              <a:rPr lang="ja-JP" altLang="en-US"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とする</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制度と「検査」以外を対象とする制度の</a:t>
            </a:r>
            <a:r>
              <a:rPr lang="ja-JP" altLang="en-US" sz="1500" kern="100" dirty="0">
                <a:latin typeface="游明朝" panose="02020400000000000000" pitchFamily="18" charset="-128"/>
                <a:ea typeface="ＭＳ ゴシック" panose="020B0609070205080204" pitchFamily="49" charset="-128"/>
                <a:cs typeface="Times New Roman" panose="02020603050405020304" pitchFamily="18" charset="0"/>
              </a:rPr>
              <a:t>２</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種類ある</a:t>
            </a:r>
            <a:endParaRPr lang="ja-JP" altLang="ja-JP" sz="15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61925" indent="-161925" algn="just">
              <a:spcAft>
                <a:spcPts val="100"/>
              </a:spcAft>
            </a:pPr>
            <a:endParaRPr lang="en-US" altLang="ja-JP" sz="1800" kern="100" dirty="0">
              <a:latin typeface="游明朝" panose="02020400000000000000" pitchFamily="18" charset="-128"/>
              <a:ea typeface="ＭＳ 明朝" panose="02020609040205080304" pitchFamily="17" charset="-128"/>
              <a:cs typeface="Times New Roman" panose="02020603050405020304" pitchFamily="18" charset="0"/>
            </a:endParaRPr>
          </a:p>
          <a:p>
            <a:pPr marL="161925" indent="-161925" algn="just">
              <a:spcAft>
                <a:spcPts val="100"/>
              </a:spcAft>
            </a:pPr>
            <a:endParaRPr lang="en-US" altLang="ja-JP" sz="1800" kern="100" dirty="0">
              <a:latin typeface="游明朝" panose="02020400000000000000" pitchFamily="18" charset="-128"/>
              <a:ea typeface="ＭＳ 明朝" panose="02020609040205080304" pitchFamily="17" charset="-128"/>
              <a:cs typeface="Times New Roman" panose="02020603050405020304" pitchFamily="18" charset="0"/>
            </a:endParaRPr>
          </a:p>
          <a:p>
            <a:pPr marL="161925" indent="-161925" algn="just">
              <a:spcAft>
                <a:spcPts val="100"/>
              </a:spcAft>
            </a:pPr>
            <a:endParaRPr lang="en-US" altLang="ja-JP" sz="1800" kern="100" dirty="0">
              <a:latin typeface="游明朝" panose="02020400000000000000" pitchFamily="18" charset="-128"/>
              <a:ea typeface="ＭＳ 明朝" panose="02020609040205080304" pitchFamily="17" charset="-128"/>
              <a:cs typeface="Times New Roman" panose="02020603050405020304" pitchFamily="18" charset="0"/>
            </a:endParaRPr>
          </a:p>
          <a:p>
            <a:pPr marL="165100" indent="-165100" algn="just">
              <a:lnSpc>
                <a:spcPts val="1700"/>
              </a:lnSpc>
              <a:spcBef>
                <a:spcPts val="600"/>
              </a:spcBef>
              <a:spcAft>
                <a:spcPts val="100"/>
              </a:spcAft>
            </a:pPr>
            <a:r>
              <a:rPr lang="en-US" altLang="ja-JP" sz="1500" kern="100" dirty="0">
                <a:effectLst/>
                <a:latin typeface="ＭＳ ゴシック" panose="020B0609070205080204" pitchFamily="49" charset="-128"/>
                <a:ea typeface="游明朝" panose="02020400000000000000" pitchFamily="18" charset="-128"/>
                <a:cs typeface="Times New Roman" panose="02020603050405020304" pitchFamily="18" charset="0"/>
              </a:rPr>
              <a:t>2.</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患者一部負担金が公費適用となるのは新型コロナに係る診療に限られる</a:t>
            </a:r>
            <a:endParaRPr lang="ja-JP" altLang="ja-JP" sz="15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61925" indent="-161925" algn="just">
              <a:lnSpc>
                <a:spcPts val="1700"/>
              </a:lnSpc>
              <a:spcBef>
                <a:spcPts val="200"/>
              </a:spcBef>
              <a:spcAft>
                <a:spcPts val="100"/>
              </a:spcAft>
            </a:pP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新型コロナの診療と同時に行った新型コロナ以外の疾病（慢性疾患等）に係る診療は</a:t>
            </a: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公費の対象外</a:t>
            </a:r>
          </a:p>
          <a:p>
            <a:pPr marL="161925" indent="-161925" algn="just">
              <a:spcAft>
                <a:spcPts val="100"/>
              </a:spcAft>
            </a:pPr>
            <a:endParaRPr lang="en-US" altLang="ja-JP" sz="1200" kern="100" dirty="0">
              <a:effectLst/>
              <a:latin typeface="游明朝" panose="02020400000000000000" pitchFamily="18" charset="-128"/>
              <a:ea typeface="ＭＳ 明朝" panose="02020609040205080304" pitchFamily="17" charset="-128"/>
              <a:cs typeface="Times New Roman" panose="02020603050405020304" pitchFamily="18" charset="0"/>
            </a:endParaRPr>
          </a:p>
          <a:p>
            <a:pPr marL="161925" indent="-161925" algn="just">
              <a:spcAft>
                <a:spcPts val="100"/>
              </a:spcAft>
            </a:pPr>
            <a:r>
              <a:rPr lang="en-US" altLang="ja-JP" sz="1500" kern="100" dirty="0">
                <a:effectLst/>
                <a:latin typeface="ＭＳ ゴシック" panose="020B0609070205080204" pitchFamily="49" charset="-128"/>
                <a:ea typeface="游明朝" panose="02020400000000000000" pitchFamily="18" charset="-128"/>
                <a:cs typeface="Times New Roman" panose="02020603050405020304" pitchFamily="18" charset="0"/>
              </a:rPr>
              <a:t>3.</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患者自身が実施した抗原検査等に</a:t>
            </a:r>
            <a:r>
              <a:rPr lang="ja-JP" altLang="en-US" sz="1500" kern="100" dirty="0">
                <a:latin typeface="游明朝" panose="02020400000000000000" pitchFamily="18" charset="-128"/>
                <a:ea typeface="ＭＳ ゴシック" panose="020B0609070205080204" pitchFamily="49" charset="-128"/>
                <a:cs typeface="Times New Roman" panose="02020603050405020304" pitchFamily="18" charset="0"/>
              </a:rPr>
              <a:t>よ</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る「陽性」判定で感染症患者と確定してもよい</a:t>
            </a:r>
            <a:endParaRPr lang="en-US" altLang="ja-JP" sz="1500" kern="100" dirty="0">
              <a:latin typeface="游明朝" panose="02020400000000000000" pitchFamily="18" charset="-128"/>
              <a:ea typeface="ＭＳ ゴシック" panose="020B0609070205080204" pitchFamily="49" charset="-128"/>
              <a:cs typeface="Times New Roman" panose="02020603050405020304" pitchFamily="18" charset="0"/>
            </a:endParaRPr>
          </a:p>
          <a:p>
            <a:pPr marL="161925" indent="-161925" algn="just">
              <a:spcAft>
                <a:spcPts val="100"/>
              </a:spcAft>
            </a:pPr>
            <a:r>
              <a:rPr lang="ja-JP" altLang="en-US" sz="1400"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必要があれば医師の判断で改めてＰＣＲ検査等を行ってもよい</a:t>
            </a:r>
            <a:endPar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1925" indent="-161925" algn="just">
              <a:spcAft>
                <a:spcPts val="100"/>
              </a:spcAft>
            </a:pP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65100" indent="-165100" algn="just">
              <a:spcBef>
                <a:spcPts val="600"/>
              </a:spcBef>
              <a:spcAft>
                <a:spcPts val="100"/>
              </a:spcAft>
            </a:pPr>
            <a:r>
              <a:rPr lang="en-US" altLang="ja-JP" sz="1500" kern="100" dirty="0">
                <a:effectLst/>
                <a:latin typeface="ＭＳ ゴシック" panose="020B0609070205080204" pitchFamily="49" charset="-128"/>
                <a:ea typeface="游明朝" panose="02020400000000000000" pitchFamily="18" charset="-128"/>
                <a:cs typeface="Times New Roman" panose="02020603050405020304" pitchFamily="18" charset="0"/>
              </a:rPr>
              <a:t>4.</a:t>
            </a:r>
            <a:r>
              <a:rPr lang="ja-JP" altLang="en-US"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新型コロナ</a:t>
            </a:r>
            <a:r>
              <a:rPr lang="ja-JP" altLang="en-US" sz="1500" kern="100" dirty="0">
                <a:latin typeface="游明朝" panose="02020400000000000000" pitchFamily="18" charset="-128"/>
                <a:ea typeface="ＭＳ ゴシック" panose="020B0609070205080204" pitchFamily="49" charset="-128"/>
                <a:cs typeface="Times New Roman" panose="02020603050405020304" pitchFamily="18" charset="0"/>
              </a:rPr>
              <a:t>の診療にあたって算定できる、いわゆる</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「診療報酬のコロナ特例」</a:t>
            </a:r>
            <a:r>
              <a:rPr lang="ja-JP" altLang="en-US"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の主な項目は以下を参照されたい</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（詳細は別記）</a:t>
            </a:r>
            <a:endParaRPr lang="ja-JP" altLang="ja-JP" sz="15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65100" indent="-161925" algn="just">
              <a:lnSpc>
                <a:spcPts val="1800"/>
              </a:lnSpc>
              <a:spcAft>
                <a:spcPts val="100"/>
              </a:spcAft>
            </a:pPr>
            <a:endParaRPr lang="en-US" altLang="ja-JP" sz="12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800"/>
              </a:lnSpc>
              <a:spcAft>
                <a:spcPts val="100"/>
              </a:spcAft>
            </a:pP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① 院内トリアージ実施料（</a:t>
            </a: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300</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点）</a:t>
            </a: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800"/>
              </a:lnSpc>
              <a:spcAft>
                <a:spcPts val="100"/>
              </a:spcAft>
            </a:pPr>
            <a:r>
              <a:rPr lang="en-US" altLang="ja-JP"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a:t>
            </a: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a:t>
            </a: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COVID-19</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診療の手引</a:t>
            </a: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に従い診療した場合に算定</a:t>
            </a:r>
          </a:p>
          <a:p>
            <a:pPr marL="165100" indent="-161925" algn="just">
              <a:lnSpc>
                <a:spcPts val="1800"/>
              </a:lnSpc>
              <a:spcAft>
                <a:spcPts val="100"/>
              </a:spcAft>
            </a:pP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② 二類感染症患者入院診療加算（</a:t>
            </a: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250</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点）</a:t>
            </a: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800"/>
              </a:lnSpc>
              <a:spcAft>
                <a:spcPts val="100"/>
              </a:spcAft>
            </a:pPr>
            <a:r>
              <a:rPr lang="en-US" altLang="ja-JP"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Ａ：疑い患者</a:t>
            </a: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を外来にて診療した場合に算定</a:t>
            </a: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800"/>
              </a:lnSpc>
              <a:spcAft>
                <a:spcPts val="100"/>
              </a:spcAft>
            </a:pPr>
            <a:r>
              <a:rPr lang="ja-JP" altLang="en-US"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Ｂ：陽性患者を電話等にて診療した場合に算定</a:t>
            </a:r>
          </a:p>
          <a:p>
            <a:pPr marL="165100" indent="-161925" algn="just">
              <a:lnSpc>
                <a:spcPts val="1800"/>
              </a:lnSpc>
              <a:spcAft>
                <a:spcPts val="100"/>
              </a:spcAft>
            </a:pP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③ 救急医療管理加算</a:t>
            </a: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1</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a:t>
            </a: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950</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点・</a:t>
            </a: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2,850</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点・</a:t>
            </a: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4,750</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点）</a:t>
            </a: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800"/>
              </a:lnSpc>
              <a:spcAft>
                <a:spcPts val="100"/>
              </a:spcAft>
            </a:pPr>
            <a:r>
              <a:rPr lang="en-US" altLang="ja-JP"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en-US" altLang="ja-JP"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陽性患者を診療した場合に算定</a:t>
            </a:r>
          </a:p>
          <a:p>
            <a:pPr marL="165100" indent="-161925" algn="just">
              <a:lnSpc>
                <a:spcPts val="1800"/>
              </a:lnSpc>
              <a:spcAft>
                <a:spcPts val="100"/>
              </a:spcAft>
            </a:pP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④ 電話等による診療（</a:t>
            </a: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147</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点）</a:t>
            </a: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800"/>
              </a:lnSpc>
              <a:spcAft>
                <a:spcPts val="100"/>
              </a:spcAft>
            </a:pPr>
            <a:r>
              <a:rPr lang="en-US" altLang="ja-JP"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重症化リスクの高い患者を電話等により診療した場合に算定</a:t>
            </a:r>
            <a:endParaRPr lang="en-US" altLang="ja-JP" sz="12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700"/>
              </a:lnSpc>
              <a:spcBef>
                <a:spcPts val="1200"/>
              </a:spcBef>
              <a:spcAft>
                <a:spcPts val="100"/>
              </a:spcAft>
            </a:pPr>
            <a:r>
              <a:rPr lang="ja-JP" altLang="en-US" sz="12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en-US" altLang="ja-JP" sz="12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2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②③は入院点数だが「コロナ特例」として入院外で算定できる</a:t>
            </a:r>
            <a:endParaRPr lang="en-US" altLang="ja-JP" sz="12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700"/>
              </a:lnSpc>
              <a:spcAft>
                <a:spcPts val="100"/>
              </a:spcAft>
            </a:pPr>
            <a:r>
              <a:rPr lang="ja-JP" altLang="en-US" sz="12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en-US" altLang="ja-JP" sz="12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2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①②③は「コロナ特例」として厚生局への届出は不要で算定できる</a:t>
            </a:r>
            <a:endParaRPr lang="en-US" altLang="ja-JP" sz="12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1925" algn="just">
              <a:lnSpc>
                <a:spcPts val="1700"/>
              </a:lnSpc>
              <a:spcAft>
                <a:spcPts val="100"/>
              </a:spcAft>
            </a:pPr>
            <a:endParaRPr lang="ja-JP" altLang="ja-JP" sz="12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5100" indent="-165100" algn="just">
              <a:spcBef>
                <a:spcPts val="600"/>
              </a:spcBef>
              <a:spcAft>
                <a:spcPts val="100"/>
              </a:spcAft>
            </a:pPr>
            <a:r>
              <a:rPr lang="en-US" altLang="ja-JP" sz="1500" kern="100" dirty="0">
                <a:effectLst/>
                <a:latin typeface="ＭＳ ゴシック" panose="020B0609070205080204" pitchFamily="49" charset="-128"/>
                <a:ea typeface="游明朝" panose="02020400000000000000" pitchFamily="18" charset="-128"/>
                <a:cs typeface="Times New Roman" panose="02020603050405020304" pitchFamily="18" charset="0"/>
              </a:rPr>
              <a:t>5.</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「診療報酬のコロナ特例」のうち、以下の</a:t>
            </a:r>
            <a:r>
              <a:rPr lang="ja-JP" altLang="en-US" sz="1500" kern="100" dirty="0">
                <a:latin typeface="游明朝" panose="02020400000000000000" pitchFamily="18" charset="-128"/>
                <a:ea typeface="ＭＳ ゴシック" panose="020B0609070205080204" pitchFamily="49" charset="-128"/>
                <a:cs typeface="Times New Roman" panose="02020603050405020304" pitchFamily="18" charset="0"/>
              </a:rPr>
              <a:t>２</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項目は「公表されている診療・検査医療機関」</a:t>
            </a:r>
            <a:br>
              <a:rPr lang="en-US"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br>
            <a:r>
              <a:rPr lang="ja-JP" altLang="en-US"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r>
              <a:rPr lang="ja-JP" altLang="en-US" sz="1500" kern="100" dirty="0">
                <a:latin typeface="游明朝" panose="02020400000000000000" pitchFamily="18" charset="-128"/>
                <a:ea typeface="ＭＳ ゴシック" panose="020B0609070205080204" pitchFamily="49" charset="-128"/>
                <a:cs typeface="Times New Roman" panose="02020603050405020304" pitchFamily="18" charset="0"/>
              </a:rPr>
              <a:t>において２０２２年９</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月</a:t>
            </a:r>
            <a:r>
              <a:rPr lang="ja-JP" altLang="en-US" sz="1500" kern="100" dirty="0">
                <a:latin typeface="游明朝" panose="02020400000000000000" pitchFamily="18" charset="-128"/>
                <a:ea typeface="ＭＳ ゴシック" panose="020B0609070205080204" pitchFamily="49" charset="-128"/>
                <a:cs typeface="Times New Roman" panose="02020603050405020304" pitchFamily="18" charset="0"/>
              </a:rPr>
              <a:t>３０</a:t>
            </a:r>
            <a:r>
              <a:rPr lang="ja-JP" altLang="ja-JP"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日までに限って算定できる</a:t>
            </a:r>
            <a:endParaRPr lang="ja-JP" altLang="ja-JP" sz="15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65100" indent="-161925" algn="just">
              <a:lnSpc>
                <a:spcPts val="2000"/>
              </a:lnSpc>
              <a:spcBef>
                <a:spcPts val="1200"/>
              </a:spcBef>
              <a:spcAft>
                <a:spcPts val="100"/>
              </a:spcAft>
            </a:pP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ア）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外来受診時の「二類感染症患者入院診療加算（上記②のＡ）」</a:t>
            </a:r>
          </a:p>
          <a:p>
            <a:pPr marL="165100" indent="-161925" algn="just">
              <a:lnSpc>
                <a:spcPts val="2000"/>
              </a:lnSpc>
              <a:spcAft>
                <a:spcPts val="100"/>
              </a:spcAft>
            </a:pP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4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rPr>
              <a:t>イ）</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「電話等による診療（上記④）」</a:t>
            </a:r>
          </a:p>
          <a:p>
            <a:pPr marL="161925" indent="-161925" algn="just">
              <a:lnSpc>
                <a:spcPts val="2000"/>
              </a:lnSpc>
              <a:spcAft>
                <a:spcPts val="100"/>
              </a:spcAft>
            </a:pPr>
            <a:r>
              <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　※ </a:t>
            </a:r>
            <a:r>
              <a:rPr lang="ja-JP" altLang="en-US"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イ）</a:t>
            </a:r>
            <a:r>
              <a:rPr lang="ja-JP"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は保健所・厚生センター等から健康観察の委託を受けた医療機関も算定可能</a:t>
            </a: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1925" indent="-161925" algn="just">
              <a:lnSpc>
                <a:spcPts val="2000"/>
              </a:lnSpc>
              <a:spcAft>
                <a:spcPts val="100"/>
              </a:spcAft>
            </a:pPr>
            <a:endParaRPr lang="en-US" altLang="ja-JP" sz="1500" kern="100" dirty="0">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1925" indent="-161925" algn="just">
              <a:lnSpc>
                <a:spcPts val="2000"/>
              </a:lnSpc>
              <a:spcAft>
                <a:spcPts val="100"/>
              </a:spcAft>
            </a:pPr>
            <a:r>
              <a:rPr lang="en-US" altLang="ja-JP" sz="1500" kern="100" dirty="0">
                <a:effectLst/>
                <a:latin typeface="ＭＳ ゴシック" panose="020B0609070205080204" pitchFamily="49" charset="-128"/>
                <a:ea typeface="游明朝" panose="02020400000000000000" pitchFamily="18" charset="-128"/>
                <a:cs typeface="Times New Roman" panose="02020603050405020304" pitchFamily="18" charset="0"/>
              </a:rPr>
              <a:t>6.</a:t>
            </a:r>
            <a:r>
              <a:rPr lang="ja-JP" altLang="en-US" sz="1500" kern="100" dirty="0">
                <a:effectLst/>
                <a:latin typeface="游明朝" panose="02020400000000000000" pitchFamily="18" charset="-128"/>
                <a:ea typeface="ＭＳ ゴシック" panose="020B0609070205080204" pitchFamily="49" charset="-128"/>
                <a:cs typeface="Times New Roman" panose="02020603050405020304" pitchFamily="18" charset="0"/>
              </a:rPr>
              <a:t>具体的な診療報酬算定・公費の適用有無は次ページ以降の４つのケースを参照されたい</a:t>
            </a:r>
            <a:endParaRPr lang="ja-JP" altLang="ja-JP" sz="15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61925" indent="-161925" algn="just">
              <a:lnSpc>
                <a:spcPts val="2000"/>
              </a:lnSpc>
              <a:spcAft>
                <a:spcPts val="100"/>
              </a:spcAft>
            </a:pP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1925" indent="-161925" algn="just">
              <a:lnSpc>
                <a:spcPts val="2000"/>
              </a:lnSpc>
              <a:spcAft>
                <a:spcPts val="100"/>
              </a:spcAft>
            </a:pPr>
            <a:endParaRPr lang="en-US" altLang="ja-JP" sz="14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1925" indent="-161925" algn="just">
              <a:lnSpc>
                <a:spcPts val="1700"/>
              </a:lnSpc>
              <a:spcAft>
                <a:spcPts val="100"/>
              </a:spcAft>
            </a:pPr>
            <a:endParaRPr lang="ja-JP" altLang="ja-JP" sz="1200" kern="100" dirty="0">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p:txBody>
      </p:sp>
      <p:graphicFrame>
        <p:nvGraphicFramePr>
          <p:cNvPr id="6" name="表 5">
            <a:extLst>
              <a:ext uri="{FF2B5EF4-FFF2-40B4-BE49-F238E27FC236}">
                <a16:creationId xmlns:a16="http://schemas.microsoft.com/office/drawing/2014/main" id="{EAF68634-E179-2B6E-5986-65FBC803AE84}"/>
              </a:ext>
            </a:extLst>
          </p:cNvPr>
          <p:cNvGraphicFramePr>
            <a:graphicFrameLocks noGrp="1"/>
          </p:cNvGraphicFramePr>
          <p:nvPr>
            <p:extLst>
              <p:ext uri="{D42A27DB-BD31-4B8C-83A1-F6EECF244321}">
                <p14:modId xmlns:p14="http://schemas.microsoft.com/office/powerpoint/2010/main" val="1373211960"/>
              </p:ext>
            </p:extLst>
          </p:nvPr>
        </p:nvGraphicFramePr>
        <p:xfrm>
          <a:off x="1346702" y="3613380"/>
          <a:ext cx="7094732" cy="609786"/>
        </p:xfrm>
        <a:graphic>
          <a:graphicData uri="http://schemas.openxmlformats.org/drawingml/2006/table">
            <a:tbl>
              <a:tblPr firstRow="1" firstCol="1" bandRow="1">
                <a:tableStyleId>{5C22544A-7EE6-4342-B048-85BDC9FD1C3A}</a:tableStyleId>
              </a:tblPr>
              <a:tblGrid>
                <a:gridCol w="7094732">
                  <a:extLst>
                    <a:ext uri="{9D8B030D-6E8A-4147-A177-3AD203B41FA5}">
                      <a16:colId xmlns:a16="http://schemas.microsoft.com/office/drawing/2014/main" val="2481587138"/>
                    </a:ext>
                  </a:extLst>
                </a:gridCol>
              </a:tblGrid>
              <a:tr h="304893">
                <a:tc>
                  <a:txBody>
                    <a:bodyPr/>
                    <a:lstStyle/>
                    <a:p>
                      <a:pPr algn="l">
                        <a:spcBef>
                          <a:spcPts val="300"/>
                        </a:spcBef>
                        <a:spcAft>
                          <a:spcPts val="300"/>
                        </a:spcAft>
                      </a:pPr>
                      <a:r>
                        <a:rPr lang="ja-JP" sz="1300" b="0" kern="100" dirty="0">
                          <a:solidFill>
                            <a:schemeClr val="tx1"/>
                          </a:solidFill>
                          <a:effectLst/>
                        </a:rPr>
                        <a:t>「検査」</a:t>
                      </a:r>
                      <a:r>
                        <a:rPr lang="ja-JP" altLang="en-US" sz="1300" b="0" kern="100" dirty="0">
                          <a:solidFill>
                            <a:schemeClr val="tx1"/>
                          </a:solidFill>
                          <a:effectLst/>
                        </a:rPr>
                        <a:t>の</a:t>
                      </a:r>
                      <a:r>
                        <a:rPr lang="ja-JP" sz="1300" b="0" kern="100" dirty="0">
                          <a:solidFill>
                            <a:schemeClr val="tx1"/>
                          </a:solidFill>
                          <a:effectLst/>
                        </a:rPr>
                        <a:t>公費負担者番号</a:t>
                      </a:r>
                      <a:r>
                        <a:rPr lang="ja-JP" altLang="en-US" sz="1300" b="0" kern="100" dirty="0">
                          <a:solidFill>
                            <a:schemeClr val="tx1"/>
                          </a:solidFill>
                          <a:effectLst/>
                        </a:rPr>
                        <a:t>　　　 </a:t>
                      </a:r>
                      <a:r>
                        <a:rPr lang="ja-JP" sz="1300" b="0" kern="100" dirty="0">
                          <a:solidFill>
                            <a:schemeClr val="tx1"/>
                          </a:solidFill>
                          <a:effectLst/>
                        </a:rPr>
                        <a:t>：</a:t>
                      </a:r>
                      <a:r>
                        <a:rPr lang="en-US" altLang="ja-JP" sz="1300" b="0" kern="100" dirty="0">
                          <a:solidFill>
                            <a:schemeClr val="tx1"/>
                          </a:solidFill>
                          <a:effectLst/>
                        </a:rPr>
                        <a:t> </a:t>
                      </a:r>
                      <a:r>
                        <a:rPr lang="ja-JP" sz="1300" b="0" kern="100" dirty="0">
                          <a:solidFill>
                            <a:schemeClr val="tx1"/>
                          </a:solidFill>
                          <a:effectLst/>
                        </a:rPr>
                        <a:t>富山市</a:t>
                      </a:r>
                      <a:r>
                        <a:rPr lang="ja-JP" altLang="en-US" sz="1300" b="0" kern="100" dirty="0">
                          <a:solidFill>
                            <a:schemeClr val="tx1"/>
                          </a:solidFill>
                          <a:effectLst/>
                        </a:rPr>
                        <a:t>２８１６１５０３</a:t>
                      </a:r>
                      <a:r>
                        <a:rPr lang="ja-JP" sz="1300" b="0" kern="100" dirty="0">
                          <a:solidFill>
                            <a:schemeClr val="tx1"/>
                          </a:solidFill>
                          <a:effectLst/>
                        </a:rPr>
                        <a:t>／富山市以外</a:t>
                      </a:r>
                      <a:r>
                        <a:rPr lang="ja-JP" altLang="en-US" sz="1300" b="0" kern="100" dirty="0">
                          <a:solidFill>
                            <a:schemeClr val="tx1"/>
                          </a:solidFill>
                          <a:effectLst/>
                        </a:rPr>
                        <a:t>２８１６０５０５　 </a:t>
                      </a:r>
                      <a:r>
                        <a:rPr lang="en-US" altLang="ja-JP" sz="1100" b="0" kern="100" dirty="0">
                          <a:solidFill>
                            <a:schemeClr val="tx1"/>
                          </a:solidFill>
                          <a:effectLst/>
                        </a:rPr>
                        <a:t>※</a:t>
                      </a:r>
                      <a:r>
                        <a:rPr lang="ja-JP" altLang="en-US" sz="1100" b="0" kern="100" dirty="0">
                          <a:solidFill>
                            <a:schemeClr val="tx1"/>
                          </a:solidFill>
                          <a:effectLst/>
                        </a:rPr>
                        <a:t>医療機関所在地</a:t>
                      </a:r>
                      <a:endParaRPr lang="ja-JP" sz="11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9435800"/>
                  </a:ext>
                </a:extLst>
              </a:tr>
              <a:tr h="304893">
                <a:tc>
                  <a:txBody>
                    <a:bodyPr/>
                    <a:lstStyle/>
                    <a:p>
                      <a:pPr algn="l">
                        <a:spcBef>
                          <a:spcPts val="300"/>
                        </a:spcBef>
                        <a:spcAft>
                          <a:spcPts val="300"/>
                        </a:spcAft>
                      </a:pPr>
                      <a:r>
                        <a:rPr lang="ja-JP" sz="1300" b="0" kern="100" dirty="0">
                          <a:solidFill>
                            <a:schemeClr val="tx1"/>
                          </a:solidFill>
                          <a:effectLst/>
                        </a:rPr>
                        <a:t>「検査」</a:t>
                      </a:r>
                      <a:r>
                        <a:rPr lang="ja-JP" sz="1300" b="0" u="wavy" kern="100" dirty="0">
                          <a:solidFill>
                            <a:schemeClr val="tx1"/>
                          </a:solidFill>
                          <a:effectLst/>
                        </a:rPr>
                        <a:t>以外</a:t>
                      </a:r>
                      <a:r>
                        <a:rPr lang="ja-JP" altLang="en-US" sz="1300" b="0" u="wavy" kern="100" dirty="0">
                          <a:solidFill>
                            <a:schemeClr val="tx1"/>
                          </a:solidFill>
                          <a:effectLst/>
                        </a:rPr>
                        <a:t>の</a:t>
                      </a:r>
                      <a:r>
                        <a:rPr lang="ja-JP" sz="1300" b="0" kern="100" dirty="0">
                          <a:solidFill>
                            <a:schemeClr val="tx1"/>
                          </a:solidFill>
                          <a:effectLst/>
                        </a:rPr>
                        <a:t>公費負担者番号</a:t>
                      </a:r>
                      <a:r>
                        <a:rPr lang="en-US" altLang="ja-JP" sz="1300" b="0" kern="100" dirty="0">
                          <a:solidFill>
                            <a:schemeClr val="tx1"/>
                          </a:solidFill>
                          <a:effectLst/>
                        </a:rPr>
                        <a:t> </a:t>
                      </a:r>
                      <a:r>
                        <a:rPr lang="ja-JP" altLang="en-US" sz="1300" b="0" kern="100" dirty="0">
                          <a:solidFill>
                            <a:schemeClr val="tx1"/>
                          </a:solidFill>
                          <a:effectLst/>
                        </a:rPr>
                        <a:t>： ２８１６０６０４ 　</a:t>
                      </a:r>
                      <a:r>
                        <a:rPr lang="en-US" altLang="ja-JP" sz="1100" b="0" kern="100" dirty="0">
                          <a:solidFill>
                            <a:schemeClr val="tx1"/>
                          </a:solidFill>
                          <a:effectLst/>
                        </a:rPr>
                        <a:t>※</a:t>
                      </a:r>
                      <a:r>
                        <a:rPr lang="ja-JP" altLang="en-US" sz="1100" b="0" kern="100" dirty="0">
                          <a:solidFill>
                            <a:schemeClr val="tx1"/>
                          </a:solidFill>
                          <a:effectLst/>
                        </a:rPr>
                        <a:t>県内共通</a:t>
                      </a:r>
                      <a:endParaRPr lang="ja-JP" sz="1100" b="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408638"/>
                  </a:ext>
                </a:extLst>
              </a:tr>
            </a:tbl>
          </a:graphicData>
        </a:graphic>
      </p:graphicFrame>
      <p:sp>
        <p:nvSpPr>
          <p:cNvPr id="16" name="正方形/長方形 15">
            <a:extLst>
              <a:ext uri="{FF2B5EF4-FFF2-40B4-BE49-F238E27FC236}">
                <a16:creationId xmlns:a16="http://schemas.microsoft.com/office/drawing/2014/main" id="{5DAAA657-08BA-66CA-8631-02B6909CDE52}"/>
              </a:ext>
            </a:extLst>
          </p:cNvPr>
          <p:cNvSpPr/>
          <p:nvPr/>
        </p:nvSpPr>
        <p:spPr>
          <a:xfrm>
            <a:off x="1758949" y="6400800"/>
            <a:ext cx="6083300" cy="2413000"/>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17" name="正方形/長方形 16">
            <a:extLst>
              <a:ext uri="{FF2B5EF4-FFF2-40B4-BE49-F238E27FC236}">
                <a16:creationId xmlns:a16="http://schemas.microsoft.com/office/drawing/2014/main" id="{327B162A-9BBE-1490-D25A-56737EFD3F3A}"/>
              </a:ext>
            </a:extLst>
          </p:cNvPr>
          <p:cNvSpPr/>
          <p:nvPr/>
        </p:nvSpPr>
        <p:spPr>
          <a:xfrm>
            <a:off x="1064971" y="10185400"/>
            <a:ext cx="7471255" cy="965200"/>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5E68B6D1-D16E-7171-066E-F87BCF8913B8}"/>
              </a:ext>
            </a:extLst>
          </p:cNvPr>
          <p:cNvSpPr txBox="1"/>
          <p:nvPr/>
        </p:nvSpPr>
        <p:spPr>
          <a:xfrm>
            <a:off x="422804" y="262385"/>
            <a:ext cx="5868692" cy="566822"/>
          </a:xfrm>
          <a:prstGeom prst="rect">
            <a:avLst/>
          </a:prstGeom>
          <a:noFill/>
        </p:spPr>
        <p:txBody>
          <a:bodyPr wrap="square" rtlCol="0">
            <a:spAutoFit/>
          </a:bodyPr>
          <a:lstStyle/>
          <a:p>
            <a:pPr marL="161925" indent="-161925">
              <a:lnSpc>
                <a:spcPts val="1500"/>
              </a:lnSpc>
              <a:spcBef>
                <a:spcPts val="600"/>
              </a:spcBef>
              <a:spcAft>
                <a:spcPts val="100"/>
              </a:spcAft>
            </a:pPr>
            <a:r>
              <a:rPr lang="en-US" altLang="ja-JP" sz="1500" kern="100" dirty="0">
                <a:solidFill>
                  <a:srgbClr val="FF0000"/>
                </a:solidFill>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en-US" altLang="ja-JP" sz="1500" kern="100" dirty="0">
                <a:solidFill>
                  <a:srgbClr val="FF0000"/>
                </a:solidFill>
                <a:effectLst/>
                <a:latin typeface="ＤＦ細丸ゴシック体" panose="020F0309000000000000" pitchFamily="49" charset="-128"/>
                <a:ea typeface="ＤＦ細丸ゴシック体" panose="020F0309000000000000" pitchFamily="49" charset="-128"/>
                <a:cs typeface="Times New Roman" panose="02020603050405020304" pitchFamily="18" charset="0"/>
              </a:rPr>
              <a:t>2022</a:t>
            </a:r>
            <a:r>
              <a:rPr lang="en-US" altLang="ja-JP" sz="1500" kern="100" dirty="0">
                <a:solidFill>
                  <a:srgbClr val="FF0000"/>
                </a:solidFill>
                <a:latin typeface="ＤＦ細丸ゴシック体" panose="020F0309000000000000" pitchFamily="49" charset="-128"/>
                <a:ea typeface="ＤＦ細丸ゴシック体" panose="020F0309000000000000" pitchFamily="49" charset="-128"/>
                <a:cs typeface="Times New Roman" panose="02020603050405020304" pitchFamily="18" charset="0"/>
              </a:rPr>
              <a:t>.8.25 </a:t>
            </a:r>
            <a:r>
              <a:rPr lang="ja-JP" altLang="en-US" sz="1500" kern="100" dirty="0">
                <a:solidFill>
                  <a:srgbClr val="FF0000"/>
                </a:solidFill>
                <a:latin typeface="ＤＦ細丸ゴシック体" panose="020F0309000000000000" pitchFamily="49" charset="-128"/>
                <a:ea typeface="ＤＦ細丸ゴシック体" panose="020F0309000000000000" pitchFamily="49" charset="-128"/>
                <a:cs typeface="Times New Roman" panose="02020603050405020304" pitchFamily="18" charset="0"/>
              </a:rPr>
              <a:t>現在の情報をもとに作成しています</a:t>
            </a:r>
            <a:endParaRPr lang="en-US" altLang="ja-JP" sz="1500" kern="100" dirty="0">
              <a:solidFill>
                <a:srgbClr val="FF0000"/>
              </a:solidFill>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a:p>
            <a:pPr marL="161925" indent="-161925">
              <a:lnSpc>
                <a:spcPts val="1500"/>
              </a:lnSpc>
              <a:spcBef>
                <a:spcPts val="600"/>
              </a:spcBef>
              <a:spcAft>
                <a:spcPts val="100"/>
              </a:spcAft>
            </a:pPr>
            <a:r>
              <a:rPr lang="en-US" altLang="ja-JP" sz="1500" kern="100" dirty="0">
                <a:solidFill>
                  <a:srgbClr val="FF0000"/>
                </a:solidFill>
                <a:latin typeface="ＤＦ細丸ゴシック体" panose="020F0309000000000000" pitchFamily="49" charset="-128"/>
                <a:ea typeface="ＤＦ細丸ゴシック体" panose="020F0309000000000000" pitchFamily="49" charset="-128"/>
                <a:cs typeface="Times New Roman" panose="02020603050405020304" pitchFamily="18" charset="0"/>
              </a:rPr>
              <a:t>※ </a:t>
            </a:r>
            <a:r>
              <a:rPr lang="ja-JP" altLang="en-US" sz="1500" kern="100" dirty="0">
                <a:solidFill>
                  <a:srgbClr val="FF0000"/>
                </a:solidFill>
                <a:latin typeface="ＤＦ細丸ゴシック体" panose="020F0309000000000000" pitchFamily="49" charset="-128"/>
                <a:ea typeface="ＤＦ細丸ゴシック体" panose="020F0309000000000000" pitchFamily="49" charset="-128"/>
                <a:cs typeface="Times New Roman" panose="02020603050405020304" pitchFamily="18" charset="0"/>
              </a:rPr>
              <a:t>富山県内における取扱いをまとめています</a:t>
            </a:r>
            <a:endParaRPr lang="en-US" altLang="ja-JP" sz="1500" kern="100" dirty="0">
              <a:solidFill>
                <a:srgbClr val="FF0000"/>
              </a:solidFill>
              <a:effectLst/>
              <a:latin typeface="ＤＦ細丸ゴシック体" panose="020F0309000000000000" pitchFamily="49" charset="-128"/>
              <a:ea typeface="ＤＦ細丸ゴシック体" panose="020F0309000000000000" pitchFamily="49" charset="-128"/>
              <a:cs typeface="Times New Roman" panose="02020603050405020304" pitchFamily="18" charset="0"/>
            </a:endParaRPr>
          </a:p>
        </p:txBody>
      </p:sp>
    </p:spTree>
    <p:extLst>
      <p:ext uri="{BB962C8B-B14F-4D97-AF65-F5344CB8AC3E}">
        <p14:creationId xmlns:p14="http://schemas.microsoft.com/office/powerpoint/2010/main" val="247436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F7749467-3FD2-5E32-92D0-D979B6D8E962}"/>
              </a:ext>
            </a:extLst>
          </p:cNvPr>
          <p:cNvGraphicFramePr>
            <a:graphicFrameLocks noGrp="1"/>
          </p:cNvGraphicFramePr>
          <p:nvPr>
            <p:extLst>
              <p:ext uri="{D42A27DB-BD31-4B8C-83A1-F6EECF244321}">
                <p14:modId xmlns:p14="http://schemas.microsoft.com/office/powerpoint/2010/main" val="4260109831"/>
              </p:ext>
            </p:extLst>
          </p:nvPr>
        </p:nvGraphicFramePr>
        <p:xfrm>
          <a:off x="1949274" y="1959421"/>
          <a:ext cx="5702652" cy="893305"/>
        </p:xfrm>
        <a:graphic>
          <a:graphicData uri="http://schemas.openxmlformats.org/drawingml/2006/table">
            <a:tbl>
              <a:tblPr firstRow="1" bandRow="1">
                <a:tableStyleId>{5C22544A-7EE6-4342-B048-85BDC9FD1C3A}</a:tableStyleId>
              </a:tblPr>
              <a:tblGrid>
                <a:gridCol w="2851326">
                  <a:extLst>
                    <a:ext uri="{9D8B030D-6E8A-4147-A177-3AD203B41FA5}">
                      <a16:colId xmlns:a16="http://schemas.microsoft.com/office/drawing/2014/main" val="20000"/>
                    </a:ext>
                  </a:extLst>
                </a:gridCol>
                <a:gridCol w="2851326">
                  <a:extLst>
                    <a:ext uri="{9D8B030D-6E8A-4147-A177-3AD203B41FA5}">
                      <a16:colId xmlns:a16="http://schemas.microsoft.com/office/drawing/2014/main" val="20001"/>
                    </a:ext>
                  </a:extLst>
                </a:gridCol>
              </a:tblGrid>
              <a:tr h="402779">
                <a:tc gridSpan="2">
                  <a:txBody>
                    <a:bodyPr/>
                    <a:lstStyle/>
                    <a:p>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患者自身が実施した抗原検査等により「陽性」が判明し電話等により受診した</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kumimoji="1" lang="ja-JP" alt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90526">
                <a:tc>
                  <a:txBody>
                    <a:bodyPr/>
                    <a:lstStyle/>
                    <a:p>
                      <a:pPr algn="ctr"/>
                      <a:r>
                        <a:rPr kumimoji="1" lang="ja-JP" altLang="en-US" sz="1200" dirty="0">
                          <a:latin typeface="ＤＦ細丸ゴシック体" panose="020F0309000000000000" pitchFamily="49" charset="-128"/>
                          <a:ea typeface="ＤＦ細丸ゴシック体" panose="020F0309000000000000" pitchFamily="49" charset="-128"/>
                        </a:rPr>
                        <a:t>はい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ＤＦ細丸ゴシック体" panose="020F0309000000000000" pitchFamily="49" charset="-128"/>
                          <a:ea typeface="ＤＦ細丸ゴシック体" panose="020F0309000000000000" pitchFamily="49" charset="-128"/>
                        </a:rPr>
                        <a:t>いいえ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下矢印 4">
            <a:extLst>
              <a:ext uri="{FF2B5EF4-FFF2-40B4-BE49-F238E27FC236}">
                <a16:creationId xmlns:a16="http://schemas.microsoft.com/office/drawing/2014/main" id="{EC3600A7-C91E-740E-7BE5-16FDAA462611}"/>
              </a:ext>
            </a:extLst>
          </p:cNvPr>
          <p:cNvSpPr/>
          <p:nvPr/>
        </p:nvSpPr>
        <p:spPr>
          <a:xfrm rot="1200000">
            <a:off x="2538980" y="3571757"/>
            <a:ext cx="371475" cy="10051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a:extLst>
              <a:ext uri="{FF2B5EF4-FFF2-40B4-BE49-F238E27FC236}">
                <a16:creationId xmlns:a16="http://schemas.microsoft.com/office/drawing/2014/main" id="{EA13FB3D-7FDE-4702-8C73-FBE152E30E84}"/>
              </a:ext>
            </a:extLst>
          </p:cNvPr>
          <p:cNvGraphicFramePr>
            <a:graphicFrameLocks noGrp="1"/>
          </p:cNvGraphicFramePr>
          <p:nvPr>
            <p:extLst>
              <p:ext uri="{D42A27DB-BD31-4B8C-83A1-F6EECF244321}">
                <p14:modId xmlns:p14="http://schemas.microsoft.com/office/powerpoint/2010/main" val="2439387426"/>
              </p:ext>
            </p:extLst>
          </p:nvPr>
        </p:nvGraphicFramePr>
        <p:xfrm>
          <a:off x="619140" y="5654121"/>
          <a:ext cx="3932734" cy="4200341"/>
        </p:xfrm>
        <a:graphic>
          <a:graphicData uri="http://schemas.openxmlformats.org/drawingml/2006/table">
            <a:tbl>
              <a:tblPr firstRow="1" bandRow="1">
                <a:tableStyleId>{5C22544A-7EE6-4342-B048-85BDC9FD1C3A}</a:tableStyleId>
              </a:tblPr>
              <a:tblGrid>
                <a:gridCol w="422921">
                  <a:extLst>
                    <a:ext uri="{9D8B030D-6E8A-4147-A177-3AD203B41FA5}">
                      <a16:colId xmlns:a16="http://schemas.microsoft.com/office/drawing/2014/main" val="400588330"/>
                    </a:ext>
                  </a:extLst>
                </a:gridCol>
                <a:gridCol w="3509813">
                  <a:extLst>
                    <a:ext uri="{9D8B030D-6E8A-4147-A177-3AD203B41FA5}">
                      <a16:colId xmlns:a16="http://schemas.microsoft.com/office/drawing/2014/main" val="20000"/>
                    </a:ext>
                  </a:extLst>
                </a:gridCol>
              </a:tblGrid>
              <a:tr h="282194">
                <a:tc rowSpan="6">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算定可能な診療報酬と患者一部負担金の請求先</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患者自己負担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47548">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000"/>
                        </a:lnSpc>
                        <a:spcBef>
                          <a:spcPts val="600"/>
                        </a:spcBef>
                        <a:spcAft>
                          <a:spcPts val="600"/>
                        </a:spcAft>
                      </a:pP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2194">
                <a:tc vMerge="1">
                  <a:txBody>
                    <a:bodyPr/>
                    <a:lstStyle/>
                    <a:p>
                      <a:pPr algn="l"/>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「検査」公費に請求</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47548">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2194">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a:t>
                      </a:r>
                      <a:r>
                        <a:rPr kumimoji="1" lang="ja-JP" altLang="en-US" sz="1200" u="wavyHeavy" baseline="0" dirty="0">
                          <a:solidFill>
                            <a:schemeClr val="tx1"/>
                          </a:solidFill>
                          <a:latin typeface="ＤＦ細丸ゴシック体" panose="020F0309000000000000" pitchFamily="49" charset="-128"/>
                          <a:ea typeface="ＤＦ細丸ゴシック体" panose="020F0309000000000000" pitchFamily="49" charset="-128"/>
                        </a:rPr>
                        <a:t>以外</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の公費に請求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894275">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電話等初・再診料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二類感染症患者入院診療加算</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・（電話等初診）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111014170</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・（電話等再診）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112024170</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●電話等による診療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113044550</a:t>
                      </a:r>
                    </a:p>
                    <a:p>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（重症化リスクの高い陽性者</a:t>
                      </a:r>
                      <a:r>
                        <a:rPr kumimoji="1" lang="ja-JP" altLang="en-US" sz="1000" dirty="0">
                          <a:solidFill>
                            <a:schemeClr val="tx1"/>
                          </a:solidFill>
                          <a:latin typeface="ＭＳ ゴシック" panose="020B0609070205080204" pitchFamily="49" charset="-128"/>
                          <a:ea typeface="ＭＳ ゴシック" panose="020B0609070205080204" pitchFamily="49" charset="-128"/>
                        </a:rPr>
                        <a:t>（注）</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に該当する場合のみ）</a:t>
                      </a:r>
                      <a:endParaRPr kumimoji="1" lang="en-US" altLang="ja-JP" sz="1000" dirty="0">
                        <a:solidFill>
                          <a:schemeClr val="tx1"/>
                        </a:solidFill>
                        <a:latin typeface="ＤＦ細丸ゴシック体" panose="020F0309000000000000" pitchFamily="49" charset="-128"/>
                        <a:ea typeface="ＤＦ細丸ゴシック体" panose="020F0309000000000000" pitchFamily="49" charset="-128"/>
                      </a:endParaRPr>
                    </a:p>
                    <a:p>
                      <a:endParaRPr kumimoji="1" lang="en-US" altLang="ja-JP" sz="10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投薬を行った場合は以下を算定</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処方箋料等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64388">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●は公表されている「診療・検査医療機関」、または保健所・厚生センター等から健康観察の委託を受けた医療機関のみ算定可能（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2022</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年</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6335006"/>
                  </a:ext>
                </a:extLst>
              </a:tr>
            </a:tbl>
          </a:graphicData>
        </a:graphic>
      </p:graphicFrame>
      <p:graphicFrame>
        <p:nvGraphicFramePr>
          <p:cNvPr id="5" name="表 4">
            <a:extLst>
              <a:ext uri="{FF2B5EF4-FFF2-40B4-BE49-F238E27FC236}">
                <a16:creationId xmlns:a16="http://schemas.microsoft.com/office/drawing/2014/main" id="{B4C8C4D1-9FCF-CB90-36C3-5E65C84A9C19}"/>
              </a:ext>
            </a:extLst>
          </p:cNvPr>
          <p:cNvGraphicFramePr>
            <a:graphicFrameLocks noGrp="1"/>
          </p:cNvGraphicFramePr>
          <p:nvPr>
            <p:extLst>
              <p:ext uri="{D42A27DB-BD31-4B8C-83A1-F6EECF244321}">
                <p14:modId xmlns:p14="http://schemas.microsoft.com/office/powerpoint/2010/main" val="3736536767"/>
              </p:ext>
            </p:extLst>
          </p:nvPr>
        </p:nvGraphicFramePr>
        <p:xfrm>
          <a:off x="5849628" y="3971363"/>
          <a:ext cx="2128928" cy="597139"/>
        </p:xfrm>
        <a:graphic>
          <a:graphicData uri="http://schemas.openxmlformats.org/drawingml/2006/table">
            <a:tbl>
              <a:tblPr firstRow="1" bandRow="1">
                <a:tableStyleId>{5C22544A-7EE6-4342-B048-85BDC9FD1C3A}</a:tableStyleId>
              </a:tblPr>
              <a:tblGrid>
                <a:gridCol w="2128928">
                  <a:extLst>
                    <a:ext uri="{9D8B030D-6E8A-4147-A177-3AD203B41FA5}">
                      <a16:colId xmlns:a16="http://schemas.microsoft.com/office/drawing/2014/main" val="20000"/>
                    </a:ext>
                  </a:extLst>
                </a:gridCol>
              </a:tblGrid>
              <a:tr h="597139">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「みなし陽性」と診断</a:t>
                      </a:r>
                      <a:endParaRPr kumimoji="1" lang="en-US" altLang="ja-JP" sz="1200" b="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ＤＦ細丸ゴシック体" panose="020F0309000000000000" pitchFamily="49" charset="-128"/>
                          <a:ea typeface="ＤＦ細丸ゴシック体" panose="020F0309000000000000" pitchFamily="49" charset="-128"/>
                        </a:rPr>
                        <a:t>（陽性者の同居家族等が有症状）</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7" name="表 6">
            <a:extLst>
              <a:ext uri="{FF2B5EF4-FFF2-40B4-BE49-F238E27FC236}">
                <a16:creationId xmlns:a16="http://schemas.microsoft.com/office/drawing/2014/main" id="{B0134ECF-6C05-D2F2-698C-44F878B58AA4}"/>
              </a:ext>
            </a:extLst>
          </p:cNvPr>
          <p:cNvGraphicFramePr>
            <a:graphicFrameLocks noGrp="1"/>
          </p:cNvGraphicFramePr>
          <p:nvPr>
            <p:extLst>
              <p:ext uri="{D42A27DB-BD31-4B8C-83A1-F6EECF244321}">
                <p14:modId xmlns:p14="http://schemas.microsoft.com/office/powerpoint/2010/main" val="4014420268"/>
              </p:ext>
            </p:extLst>
          </p:nvPr>
        </p:nvGraphicFramePr>
        <p:xfrm>
          <a:off x="4947725" y="5654121"/>
          <a:ext cx="3932734" cy="3898819"/>
        </p:xfrm>
        <a:graphic>
          <a:graphicData uri="http://schemas.openxmlformats.org/drawingml/2006/table">
            <a:tbl>
              <a:tblPr firstRow="1" bandRow="1">
                <a:tableStyleId>{5C22544A-7EE6-4342-B048-85BDC9FD1C3A}</a:tableStyleId>
              </a:tblPr>
              <a:tblGrid>
                <a:gridCol w="411924">
                  <a:extLst>
                    <a:ext uri="{9D8B030D-6E8A-4147-A177-3AD203B41FA5}">
                      <a16:colId xmlns:a16="http://schemas.microsoft.com/office/drawing/2014/main" val="2455853609"/>
                    </a:ext>
                  </a:extLst>
                </a:gridCol>
                <a:gridCol w="3520810">
                  <a:extLst>
                    <a:ext uri="{9D8B030D-6E8A-4147-A177-3AD203B41FA5}">
                      <a16:colId xmlns:a16="http://schemas.microsoft.com/office/drawing/2014/main" val="20000"/>
                    </a:ext>
                  </a:extLst>
                </a:gridCol>
              </a:tblGrid>
              <a:tr h="290999">
                <a:tc rowSpan="6">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算定可能な診療報酬と患者一部負担金の請求先</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患者自己負担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510015">
                <a:tc vMerge="1">
                  <a:txBody>
                    <a:bodyPr/>
                    <a:lstStyle/>
                    <a:p>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電話等初・再診料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90999">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65866">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8911">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a:t>
                      </a:r>
                      <a:r>
                        <a:rPr kumimoji="1" lang="ja-JP" altLang="en-US" sz="1200" u="wavyHeavy" baseline="0" dirty="0">
                          <a:solidFill>
                            <a:schemeClr val="tx1"/>
                          </a:solidFill>
                          <a:latin typeface="ＤＦ細丸ゴシック体" panose="020F0309000000000000" pitchFamily="49" charset="-128"/>
                          <a:ea typeface="ＤＦ細丸ゴシック体" panose="020F0309000000000000" pitchFamily="49" charset="-128"/>
                        </a:rPr>
                        <a:t>以外</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の公費に請求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583389">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二類感染症患者入院診療加算</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・（電話等初診）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111014170</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・（電話等再診）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112024170</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●電話等による診療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113044550</a:t>
                      </a:r>
                    </a:p>
                    <a:p>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（重症化リスクの高い陽性者</a:t>
                      </a:r>
                      <a:r>
                        <a:rPr kumimoji="1" lang="ja-JP" altLang="en-US" sz="1000" dirty="0">
                          <a:solidFill>
                            <a:schemeClr val="tx1"/>
                          </a:solidFill>
                          <a:latin typeface="ＭＳ ゴシック" panose="020B0609070205080204" pitchFamily="49" charset="-128"/>
                          <a:ea typeface="ＭＳ ゴシック" panose="020B0609070205080204" pitchFamily="49" charset="-128"/>
                        </a:rPr>
                        <a:t>（注）</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に該当する場合のみ）</a:t>
                      </a:r>
                      <a:endParaRPr kumimoji="1" lang="en-US" altLang="ja-JP" sz="1000" dirty="0">
                        <a:solidFill>
                          <a:schemeClr val="tx1"/>
                        </a:solidFill>
                        <a:latin typeface="ＤＦ細丸ゴシック体" panose="020F0309000000000000" pitchFamily="49" charset="-128"/>
                        <a:ea typeface="ＤＦ細丸ゴシック体" panose="020F0309000000000000" pitchFamily="49" charset="-128"/>
                      </a:endParaRPr>
                    </a:p>
                    <a:p>
                      <a:endParaRPr kumimoji="1" lang="en-US" altLang="ja-JP" sz="10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投薬を行った場合は以下を算定</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処方箋料等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30645">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●は公表されている「診療・検査医療機関」、または保健所・厚生センター等から健康観察の委託を受けた医療機関のみ算定可能（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2022</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年</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7164884"/>
                  </a:ext>
                </a:extLst>
              </a:tr>
            </a:tbl>
          </a:graphicData>
        </a:graphic>
      </p:graphicFrame>
      <p:sp>
        <p:nvSpPr>
          <p:cNvPr id="10" name="テキスト ボックス 9">
            <a:extLst>
              <a:ext uri="{FF2B5EF4-FFF2-40B4-BE49-F238E27FC236}">
                <a16:creationId xmlns:a16="http://schemas.microsoft.com/office/drawing/2014/main" id="{885292F6-A402-828E-5137-91E4808B1B30}"/>
              </a:ext>
            </a:extLst>
          </p:cNvPr>
          <p:cNvSpPr txBox="1"/>
          <p:nvPr/>
        </p:nvSpPr>
        <p:spPr>
          <a:xfrm>
            <a:off x="619140" y="1034675"/>
            <a:ext cx="7359416" cy="400110"/>
          </a:xfrm>
          <a:prstGeom prst="rect">
            <a:avLst/>
          </a:prstGeom>
          <a:noFill/>
          <a:ln w="12700">
            <a:solidFill>
              <a:schemeClr val="tx1"/>
            </a:solidFill>
            <a:prstDash val="solid"/>
          </a:ln>
        </p:spPr>
        <p:txBody>
          <a:bodyPr wrap="square" rtlCol="0">
            <a:spAutoFit/>
          </a:bodyPr>
          <a:lstStyle/>
          <a:p>
            <a:r>
              <a:rPr kumimoji="1" lang="ja-JP" altLang="en-US" sz="2000" dirty="0"/>
              <a:t> </a:t>
            </a:r>
            <a:r>
              <a:rPr kumimoji="1" lang="ja-JP" altLang="en-US" sz="2000" dirty="0">
                <a:latin typeface="ＤＦ太丸ゴシック体" panose="02010609010101010101" pitchFamily="1" charset="-128"/>
                <a:ea typeface="ＤＦ太丸ゴシック体" panose="02010609010101010101" pitchFamily="1" charset="-128"/>
              </a:rPr>
              <a:t>ケース①　新型コロナ</a:t>
            </a:r>
            <a:r>
              <a:rPr kumimoji="1" lang="ja-JP" altLang="en-US" sz="2000" dirty="0">
                <a:solidFill>
                  <a:srgbClr val="FF0000"/>
                </a:solidFill>
                <a:latin typeface="ＤＦ太丸ゴシック体" panose="02010609010101010101" pitchFamily="1" charset="-128"/>
                <a:ea typeface="ＤＦ太丸ゴシック体" panose="02010609010101010101" pitchFamily="1" charset="-128"/>
              </a:rPr>
              <a:t>「疑い患者」</a:t>
            </a:r>
            <a:r>
              <a:rPr lang="ja-JP" altLang="en-US" sz="2000" dirty="0">
                <a:latin typeface="ＤＦ太丸ゴシック体" panose="02010609010101010101" pitchFamily="1" charset="-128"/>
                <a:ea typeface="ＤＦ太丸ゴシック体" panose="02010609010101010101" pitchFamily="1" charset="-128"/>
              </a:rPr>
              <a:t>を</a:t>
            </a:r>
            <a:r>
              <a:rPr lang="ja-JP" altLang="en-US" sz="2000" dirty="0">
                <a:solidFill>
                  <a:srgbClr val="FF0000"/>
                </a:solidFill>
                <a:latin typeface="ＤＦ太丸ゴシック体" panose="02010609010101010101" pitchFamily="1" charset="-128"/>
                <a:ea typeface="ＤＦ太丸ゴシック体" panose="02010609010101010101" pitchFamily="1" charset="-128"/>
              </a:rPr>
              <a:t>電話等にて</a:t>
            </a:r>
            <a:r>
              <a:rPr lang="ja-JP" altLang="en-US" sz="2000" dirty="0">
                <a:latin typeface="ＤＦ太丸ゴシック体" panose="02010609010101010101" pitchFamily="1" charset="-128"/>
                <a:ea typeface="ＤＦ太丸ゴシック体" panose="02010609010101010101" pitchFamily="1" charset="-128"/>
              </a:rPr>
              <a:t>診療</a:t>
            </a:r>
            <a:r>
              <a:rPr kumimoji="1" lang="ja-JP" altLang="en-US" sz="2000" dirty="0">
                <a:latin typeface="ＤＦ太丸ゴシック体" panose="02010609010101010101" pitchFamily="1" charset="-128"/>
                <a:ea typeface="ＤＦ太丸ゴシック体" panose="02010609010101010101" pitchFamily="1" charset="-128"/>
              </a:rPr>
              <a:t>した場合</a:t>
            </a:r>
          </a:p>
        </p:txBody>
      </p:sp>
      <p:sp>
        <p:nvSpPr>
          <p:cNvPr id="17" name="テキスト ボックス 16">
            <a:extLst>
              <a:ext uri="{FF2B5EF4-FFF2-40B4-BE49-F238E27FC236}">
                <a16:creationId xmlns:a16="http://schemas.microsoft.com/office/drawing/2014/main" id="{0CADC2A3-AA45-38CB-F4D8-8BCF5AB297BD}"/>
              </a:ext>
            </a:extLst>
          </p:cNvPr>
          <p:cNvSpPr txBox="1"/>
          <p:nvPr/>
        </p:nvSpPr>
        <p:spPr>
          <a:xfrm>
            <a:off x="1429533" y="10274913"/>
            <a:ext cx="5679872" cy="276999"/>
          </a:xfrm>
          <a:prstGeom prst="rect">
            <a:avLst/>
          </a:prstGeom>
          <a:noFill/>
        </p:spPr>
        <p:txBody>
          <a:bodyPr wrap="square" rtlCol="0">
            <a:spAutoFit/>
          </a:bodyPr>
          <a:lstStyle/>
          <a:p>
            <a:r>
              <a:rPr lang="ja-JP" altLang="ja-JP" sz="1200" b="1" kern="100" dirty="0">
                <a:effectLst/>
                <a:ea typeface="ＭＳ ゴシック" panose="020B0609070205080204" pitchFamily="49" charset="-128"/>
                <a:cs typeface="Times New Roman" panose="02020603050405020304" pitchFamily="18" charset="0"/>
              </a:rPr>
              <a:t>（注）「電話等による診療（</a:t>
            </a:r>
            <a:r>
              <a:rPr lang="en-US" altLang="ja-JP" sz="1200" b="1" kern="100" dirty="0">
                <a:effectLst/>
                <a:ea typeface="ＭＳ ゴシック" panose="020B0609070205080204" pitchFamily="49" charset="-128"/>
                <a:cs typeface="Times New Roman" panose="02020603050405020304" pitchFamily="18" charset="0"/>
              </a:rPr>
              <a:t>147</a:t>
            </a:r>
            <a:r>
              <a:rPr lang="ja-JP" altLang="ja-JP" sz="1200" b="1" kern="100" dirty="0">
                <a:effectLst/>
                <a:ea typeface="ＭＳ ゴシック" panose="020B0609070205080204" pitchFamily="49" charset="-128"/>
                <a:cs typeface="Times New Roman" panose="02020603050405020304" pitchFamily="18" charset="0"/>
              </a:rPr>
              <a:t>点）」の対象者（重症化リスクの高い陽性者）</a:t>
            </a:r>
            <a:endParaRPr kumimoji="1" lang="ja-JP" altLang="en-US" sz="1200" dirty="0"/>
          </a:p>
        </p:txBody>
      </p:sp>
      <p:sp>
        <p:nvSpPr>
          <p:cNvPr id="9" name="テキスト ボックス 8">
            <a:extLst>
              <a:ext uri="{FF2B5EF4-FFF2-40B4-BE49-F238E27FC236}">
                <a16:creationId xmlns:a16="http://schemas.microsoft.com/office/drawing/2014/main" id="{A6FFE1D6-5B39-243D-975A-7E2183942F01}"/>
              </a:ext>
            </a:extLst>
          </p:cNvPr>
          <p:cNvSpPr txBox="1"/>
          <p:nvPr/>
        </p:nvSpPr>
        <p:spPr>
          <a:xfrm>
            <a:off x="1429533" y="10551912"/>
            <a:ext cx="6549023" cy="1601529"/>
          </a:xfrm>
          <a:prstGeom prst="rect">
            <a:avLst/>
          </a:prstGeom>
          <a:noFill/>
          <a:ln>
            <a:solidFill>
              <a:schemeClr val="tx1"/>
            </a:solidFill>
            <a:prstDash val="dash"/>
          </a:ln>
        </p:spPr>
        <p:txBody>
          <a:bodyPr wrap="square" rtlCol="0">
            <a:spAutoFit/>
          </a:bodyPr>
          <a:lstStyle/>
          <a:p>
            <a:pPr>
              <a:lnSpc>
                <a:spcPts val="1700"/>
              </a:lnSpc>
            </a:pPr>
            <a:r>
              <a:rPr kumimoji="1" lang="ja-JP" altLang="en-US" sz="1200" dirty="0"/>
              <a:t>① </a:t>
            </a:r>
            <a:r>
              <a:rPr kumimoji="1" lang="en-US" altLang="ja-JP" sz="1200" dirty="0"/>
              <a:t>65</a:t>
            </a:r>
            <a:r>
              <a:rPr kumimoji="1" lang="ja-JP" altLang="en-US" sz="1200" dirty="0"/>
              <a:t>歳以上の者</a:t>
            </a:r>
          </a:p>
          <a:p>
            <a:pPr>
              <a:lnSpc>
                <a:spcPts val="1700"/>
              </a:lnSpc>
            </a:pPr>
            <a:r>
              <a:rPr kumimoji="1" lang="ja-JP" altLang="en-US" sz="1200" dirty="0"/>
              <a:t>② </a:t>
            </a:r>
            <a:r>
              <a:rPr kumimoji="1" lang="en-US" altLang="ja-JP" sz="1200" dirty="0"/>
              <a:t>40</a:t>
            </a:r>
            <a:r>
              <a:rPr kumimoji="1" lang="ja-JP" altLang="en-US" sz="1200" dirty="0"/>
              <a:t>歳以上</a:t>
            </a:r>
            <a:r>
              <a:rPr kumimoji="1" lang="en-US" altLang="ja-JP" sz="1200" dirty="0"/>
              <a:t>65</a:t>
            </a:r>
            <a:r>
              <a:rPr kumimoji="1" lang="ja-JP" altLang="en-US" sz="1200" dirty="0"/>
              <a:t>歳未満の者のうち、重症化リスク因子となる疾病等を複数持つ者</a:t>
            </a:r>
          </a:p>
          <a:p>
            <a:pPr>
              <a:lnSpc>
                <a:spcPts val="1700"/>
              </a:lnSpc>
            </a:pPr>
            <a:r>
              <a:rPr kumimoji="1" lang="ja-JP" altLang="en-US" sz="1200" dirty="0"/>
              <a:t>   　＜重症化リスク因子となる疾病等＞</a:t>
            </a:r>
          </a:p>
          <a:p>
            <a:pPr>
              <a:lnSpc>
                <a:spcPts val="1700"/>
              </a:lnSpc>
            </a:pPr>
            <a:r>
              <a:rPr kumimoji="1" lang="ja-JP" altLang="en-US" sz="1200" dirty="0"/>
              <a:t>　　　ワクチン未接種（ワクチン接種が</a:t>
            </a:r>
            <a:r>
              <a:rPr kumimoji="1" lang="en-US" altLang="ja-JP" sz="1200" dirty="0"/>
              <a:t>1</a:t>
            </a:r>
            <a:r>
              <a:rPr kumimoji="1" lang="ja-JP" altLang="en-US" sz="1200" dirty="0"/>
              <a:t>回のみの者も含む）、悪性腫瘍、慢性呼吸器疾患（</a:t>
            </a:r>
            <a:r>
              <a:rPr kumimoji="1" lang="en-US" altLang="ja-JP" sz="1200" dirty="0"/>
              <a:t>COPD</a:t>
            </a:r>
            <a:r>
              <a:rPr kumimoji="1" lang="ja-JP" altLang="en-US" sz="1200" dirty="0"/>
              <a:t>等）、</a:t>
            </a:r>
            <a:br>
              <a:rPr kumimoji="1" lang="en-US" altLang="ja-JP" sz="1200" dirty="0"/>
            </a:br>
            <a:r>
              <a:rPr kumimoji="1" lang="ja-JP" altLang="en-US" sz="1200" dirty="0"/>
              <a:t>　　　慢性腎臓病、心血管疾患、脳血管疾患、喫煙歴、高血圧、糖尿病、脂質異常症、肥満（</a:t>
            </a:r>
            <a:r>
              <a:rPr kumimoji="1" lang="en-US" altLang="ja-JP" sz="1200" dirty="0"/>
              <a:t>BMI30</a:t>
            </a:r>
            <a:r>
              <a:rPr kumimoji="1" lang="ja-JP" altLang="en-US" sz="1200" dirty="0"/>
              <a:t>　</a:t>
            </a:r>
            <a:endParaRPr kumimoji="1" lang="en-US" altLang="ja-JP" sz="1200" dirty="0"/>
          </a:p>
          <a:p>
            <a:pPr>
              <a:lnSpc>
                <a:spcPts val="1700"/>
              </a:lnSpc>
            </a:pPr>
            <a:r>
              <a:rPr lang="ja-JP" altLang="en-US" sz="1200" dirty="0"/>
              <a:t>　　　</a:t>
            </a:r>
            <a:r>
              <a:rPr kumimoji="1" lang="ja-JP" altLang="en-US" sz="1200" dirty="0"/>
              <a:t>以上）、臓器の移植、免疫抑制剤・抗がん剤等の使用その他の事由による免疫機能の低下</a:t>
            </a:r>
          </a:p>
          <a:p>
            <a:pPr>
              <a:lnSpc>
                <a:spcPts val="1700"/>
              </a:lnSpc>
            </a:pPr>
            <a:r>
              <a:rPr kumimoji="1" lang="ja-JP" altLang="en-US" sz="1200" dirty="0"/>
              <a:t>③ 妊娠している方　　</a:t>
            </a:r>
            <a:r>
              <a:rPr kumimoji="1" lang="en-US" altLang="ja-JP" sz="1200" dirty="0"/>
              <a:t>※39</a:t>
            </a:r>
            <a:r>
              <a:rPr kumimoji="1" lang="ja-JP" altLang="en-US" sz="1200" dirty="0"/>
              <a:t>歳以下の者は、③の妊娠している方を除き対象外</a:t>
            </a:r>
          </a:p>
        </p:txBody>
      </p:sp>
      <p:pic>
        <p:nvPicPr>
          <p:cNvPr id="14" name="図 13">
            <a:extLst>
              <a:ext uri="{FF2B5EF4-FFF2-40B4-BE49-F238E27FC236}">
                <a16:creationId xmlns:a16="http://schemas.microsoft.com/office/drawing/2014/main" id="{B073C9E7-C8A2-F857-F823-F034EC325071}"/>
              </a:ext>
            </a:extLst>
          </p:cNvPr>
          <p:cNvPicPr>
            <a:picLocks noChangeAspect="1"/>
          </p:cNvPicPr>
          <p:nvPr/>
        </p:nvPicPr>
        <p:blipFill>
          <a:blip r:embed="rId2"/>
          <a:stretch>
            <a:fillRect/>
          </a:stretch>
        </p:blipFill>
        <p:spPr>
          <a:xfrm>
            <a:off x="6700938" y="4769934"/>
            <a:ext cx="408467" cy="763170"/>
          </a:xfrm>
          <a:prstGeom prst="rect">
            <a:avLst/>
          </a:prstGeom>
        </p:spPr>
      </p:pic>
      <p:sp>
        <p:nvSpPr>
          <p:cNvPr id="8" name="下矢印 4">
            <a:extLst>
              <a:ext uri="{FF2B5EF4-FFF2-40B4-BE49-F238E27FC236}">
                <a16:creationId xmlns:a16="http://schemas.microsoft.com/office/drawing/2014/main" id="{26675E04-9A12-B91D-C1AB-2056E77273ED}"/>
              </a:ext>
            </a:extLst>
          </p:cNvPr>
          <p:cNvSpPr/>
          <p:nvPr/>
        </p:nvSpPr>
        <p:spPr>
          <a:xfrm rot="20335875">
            <a:off x="6266219" y="3042060"/>
            <a:ext cx="371475" cy="791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1085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830445"/>
              </p:ext>
            </p:extLst>
          </p:nvPr>
        </p:nvGraphicFramePr>
        <p:xfrm>
          <a:off x="2091296" y="1331193"/>
          <a:ext cx="5476876" cy="793517"/>
        </p:xfrm>
        <a:graphic>
          <a:graphicData uri="http://schemas.openxmlformats.org/drawingml/2006/table">
            <a:tbl>
              <a:tblPr firstRow="1" bandRow="1">
                <a:tableStyleId>{5C22544A-7EE6-4342-B048-85BDC9FD1C3A}</a:tableStyleId>
              </a:tblPr>
              <a:tblGrid>
                <a:gridCol w="2738438">
                  <a:extLst>
                    <a:ext uri="{9D8B030D-6E8A-4147-A177-3AD203B41FA5}">
                      <a16:colId xmlns:a16="http://schemas.microsoft.com/office/drawing/2014/main" val="20000"/>
                    </a:ext>
                  </a:extLst>
                </a:gridCol>
                <a:gridCol w="2738438">
                  <a:extLst>
                    <a:ext uri="{9D8B030D-6E8A-4147-A177-3AD203B41FA5}">
                      <a16:colId xmlns:a16="http://schemas.microsoft.com/office/drawing/2014/main" val="20001"/>
                    </a:ext>
                  </a:extLst>
                </a:gridCol>
              </a:tblGrid>
              <a:tr h="394724">
                <a:tc gridSpan="2">
                  <a:txBody>
                    <a:bodyPr/>
                    <a:lstStyle/>
                    <a:p>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患者自身が実施した抗原検査等により「陽性」が判明し外来受診した</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kumimoji="1" lang="ja-JP" alt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98793">
                <a:tc>
                  <a:txBody>
                    <a:bodyPr/>
                    <a:lstStyle/>
                    <a:p>
                      <a:pPr algn="ctr"/>
                      <a:r>
                        <a:rPr kumimoji="1" lang="ja-JP" altLang="en-US" sz="1200" dirty="0">
                          <a:latin typeface="ＤＦ細丸ゴシック体" panose="020F0309000000000000" pitchFamily="49" charset="-128"/>
                          <a:ea typeface="ＤＦ細丸ゴシック体" panose="020F0309000000000000" pitchFamily="49" charset="-128"/>
                        </a:rPr>
                        <a:t>はい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ＤＦ細丸ゴシック体" panose="020F0309000000000000" pitchFamily="49" charset="-128"/>
                          <a:ea typeface="ＤＦ細丸ゴシック体" panose="020F0309000000000000" pitchFamily="49" charset="-128"/>
                        </a:rPr>
                        <a:t>いいえ</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下矢印 4"/>
          <p:cNvSpPr/>
          <p:nvPr/>
        </p:nvSpPr>
        <p:spPr>
          <a:xfrm rot="1800000">
            <a:off x="2894878" y="2192748"/>
            <a:ext cx="371475" cy="6572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773095357"/>
              </p:ext>
            </p:extLst>
          </p:nvPr>
        </p:nvGraphicFramePr>
        <p:xfrm>
          <a:off x="611962" y="2953797"/>
          <a:ext cx="2919600" cy="3004602"/>
        </p:xfrm>
        <a:graphic>
          <a:graphicData uri="http://schemas.openxmlformats.org/drawingml/2006/table">
            <a:tbl>
              <a:tblPr firstRow="1" bandRow="1">
                <a:tableStyleId>{5C22544A-7EE6-4342-B048-85BDC9FD1C3A}</a:tableStyleId>
              </a:tblPr>
              <a:tblGrid>
                <a:gridCol w="346101">
                  <a:extLst>
                    <a:ext uri="{9D8B030D-6E8A-4147-A177-3AD203B41FA5}">
                      <a16:colId xmlns:a16="http://schemas.microsoft.com/office/drawing/2014/main" val="4108783028"/>
                    </a:ext>
                  </a:extLst>
                </a:gridCol>
                <a:gridCol w="2573499">
                  <a:extLst>
                    <a:ext uri="{9D8B030D-6E8A-4147-A177-3AD203B41FA5}">
                      <a16:colId xmlns:a16="http://schemas.microsoft.com/office/drawing/2014/main" val="20000"/>
                    </a:ext>
                  </a:extLst>
                </a:gridCol>
              </a:tblGrid>
              <a:tr h="303870">
                <a:tc rowSpan="6">
                  <a:txBody>
                    <a:bodyPr/>
                    <a:lstStyle/>
                    <a:p>
                      <a:pPr algn="ct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算定可能な診療報酬と患者一部負担金の請求先</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患者自己負担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18699">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3870">
                <a:tc vMerge="1">
                  <a:txBody>
                    <a:bodyPr/>
                    <a:lstStyle/>
                    <a:p>
                      <a:pPr algn="l"/>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「検査」公費に請求</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32730">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3870">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a:t>
                      </a:r>
                      <a:r>
                        <a:rPr kumimoji="1" lang="ja-JP" altLang="en-US" sz="1200" u="wavyHeavy" baseline="0" dirty="0">
                          <a:solidFill>
                            <a:schemeClr val="tx1"/>
                          </a:solidFill>
                          <a:latin typeface="ＤＦ細丸ゴシック体" panose="020F0309000000000000" pitchFamily="49" charset="-128"/>
                          <a:ea typeface="ＤＦ細丸ゴシック体" panose="020F0309000000000000" pitchFamily="49" charset="-128"/>
                        </a:rPr>
                        <a:t>以外</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の公費に請求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241563">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初・再診料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院内トリアージ実施料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救急医療管理加算１</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投薬を行った場合は以下を算定</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処方箋料等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501619473"/>
              </p:ext>
            </p:extLst>
          </p:nvPr>
        </p:nvGraphicFramePr>
        <p:xfrm>
          <a:off x="4266373" y="2975079"/>
          <a:ext cx="4095750" cy="769119"/>
        </p:xfrm>
        <a:graphic>
          <a:graphicData uri="http://schemas.openxmlformats.org/drawingml/2006/table">
            <a:tbl>
              <a:tblPr firstRow="1" bandRow="1">
                <a:tableStyleId>{5C22544A-7EE6-4342-B048-85BDC9FD1C3A}</a:tableStyleId>
              </a:tblPr>
              <a:tblGrid>
                <a:gridCol w="1713752">
                  <a:extLst>
                    <a:ext uri="{9D8B030D-6E8A-4147-A177-3AD203B41FA5}">
                      <a16:colId xmlns:a16="http://schemas.microsoft.com/office/drawing/2014/main" val="20000"/>
                    </a:ext>
                  </a:extLst>
                </a:gridCol>
                <a:gridCol w="2381998">
                  <a:extLst>
                    <a:ext uri="{9D8B030D-6E8A-4147-A177-3AD203B41FA5}">
                      <a16:colId xmlns:a16="http://schemas.microsoft.com/office/drawing/2014/main" val="20001"/>
                    </a:ext>
                  </a:extLst>
                </a:gridCol>
              </a:tblGrid>
              <a:tr h="342399">
                <a:tc gridSpan="2">
                  <a:txBody>
                    <a:bodyPr/>
                    <a:lstStyle/>
                    <a:p>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「陽性」の診断方法は・・・</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kumimoji="1" lang="ja-JP" alt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r>
                        <a:rPr kumimoji="1" lang="ja-JP" altLang="en-US" sz="1200" dirty="0">
                          <a:latin typeface="ＤＦ細丸ゴシック体" panose="020F0309000000000000" pitchFamily="49" charset="-128"/>
                          <a:ea typeface="ＤＦ細丸ゴシック体" panose="020F0309000000000000" pitchFamily="49" charset="-128"/>
                        </a:rPr>
                        <a:t>検査を実施</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ＤＦ細丸ゴシック体" panose="020F0309000000000000" pitchFamily="49" charset="-128"/>
                          <a:ea typeface="ＤＦ細丸ゴシック体" panose="020F0309000000000000" pitchFamily="49" charset="-128"/>
                        </a:rPr>
                        <a:t>みなし陽性</a:t>
                      </a:r>
                      <a:endParaRPr kumimoji="1" lang="en-US" altLang="ja-JP" sz="1200" dirty="0">
                        <a:latin typeface="ＤＦ細丸ゴシック体" panose="020F0309000000000000" pitchFamily="49" charset="-128"/>
                        <a:ea typeface="ＤＦ細丸ゴシック体" panose="020F0309000000000000" pitchFamily="49" charset="-128"/>
                      </a:endParaRPr>
                    </a:p>
                    <a:p>
                      <a:pPr algn="ctr"/>
                      <a:r>
                        <a:rPr kumimoji="1" lang="ja-JP" altLang="en-US" sz="1000" dirty="0">
                          <a:latin typeface="ＤＦ細丸ゴシック体" panose="020F0309000000000000" pitchFamily="49" charset="-128"/>
                          <a:ea typeface="ＤＦ細丸ゴシック体" panose="020F0309000000000000" pitchFamily="49" charset="-128"/>
                        </a:rPr>
                        <a:t>（陽性者の同居家族等が有症状）</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845287591"/>
              </p:ext>
            </p:extLst>
          </p:nvPr>
        </p:nvGraphicFramePr>
        <p:xfrm>
          <a:off x="3751947" y="6107171"/>
          <a:ext cx="2468780" cy="711681"/>
        </p:xfrm>
        <a:graphic>
          <a:graphicData uri="http://schemas.openxmlformats.org/drawingml/2006/table">
            <a:tbl>
              <a:tblPr firstRow="1" bandRow="1">
                <a:tableStyleId>{5C22544A-7EE6-4342-B048-85BDC9FD1C3A}</a:tableStyleId>
              </a:tblPr>
              <a:tblGrid>
                <a:gridCol w="1234390">
                  <a:extLst>
                    <a:ext uri="{9D8B030D-6E8A-4147-A177-3AD203B41FA5}">
                      <a16:colId xmlns:a16="http://schemas.microsoft.com/office/drawing/2014/main" val="20000"/>
                    </a:ext>
                  </a:extLst>
                </a:gridCol>
                <a:gridCol w="1234390">
                  <a:extLst>
                    <a:ext uri="{9D8B030D-6E8A-4147-A177-3AD203B41FA5}">
                      <a16:colId xmlns:a16="http://schemas.microsoft.com/office/drawing/2014/main" val="20001"/>
                    </a:ext>
                  </a:extLst>
                </a:gridCol>
              </a:tblGrid>
              <a:tr h="271725">
                <a:tc gridSpan="2">
                  <a:txBody>
                    <a:bodyPr/>
                    <a:lstStyle/>
                    <a:p>
                      <a:pPr algn="ctr"/>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検査結果の判明は・・・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kumimoji="1" lang="ja-JP" alt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37361">
                <a:tc>
                  <a:txBody>
                    <a:bodyPr/>
                    <a:lstStyle/>
                    <a:p>
                      <a:pPr algn="ctr"/>
                      <a:r>
                        <a:rPr kumimoji="1" lang="ja-JP" altLang="en-US" sz="1200" dirty="0">
                          <a:latin typeface="ＤＦ細丸ゴシック体" panose="020F0309000000000000" pitchFamily="49" charset="-128"/>
                          <a:ea typeface="ＤＦ細丸ゴシック体" panose="020F0309000000000000" pitchFamily="49" charset="-128"/>
                        </a:rPr>
                        <a:t>受診当日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ＤＦ細丸ゴシック体" panose="020F0309000000000000" pitchFamily="49" charset="-128"/>
                          <a:ea typeface="ＤＦ細丸ゴシック体" panose="020F0309000000000000" pitchFamily="49" charset="-128"/>
                        </a:rPr>
                        <a:t>受診翌日以降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2" name="表 1">
            <a:extLst>
              <a:ext uri="{FF2B5EF4-FFF2-40B4-BE49-F238E27FC236}">
                <a16:creationId xmlns:a16="http://schemas.microsoft.com/office/drawing/2014/main" id="{C26D6DBE-6BA1-CAE0-F78B-763DA897E152}"/>
              </a:ext>
            </a:extLst>
          </p:cNvPr>
          <p:cNvGraphicFramePr>
            <a:graphicFrameLocks noGrp="1"/>
          </p:cNvGraphicFramePr>
          <p:nvPr>
            <p:extLst>
              <p:ext uri="{D42A27DB-BD31-4B8C-83A1-F6EECF244321}">
                <p14:modId xmlns:p14="http://schemas.microsoft.com/office/powerpoint/2010/main" val="3916086369"/>
              </p:ext>
            </p:extLst>
          </p:nvPr>
        </p:nvGraphicFramePr>
        <p:xfrm>
          <a:off x="6434207" y="6107171"/>
          <a:ext cx="2969028" cy="3499632"/>
        </p:xfrm>
        <a:graphic>
          <a:graphicData uri="http://schemas.openxmlformats.org/drawingml/2006/table">
            <a:tbl>
              <a:tblPr firstRow="1" bandRow="1">
                <a:tableStyleId>{5C22544A-7EE6-4342-B048-85BDC9FD1C3A}</a:tableStyleId>
              </a:tblPr>
              <a:tblGrid>
                <a:gridCol w="365760">
                  <a:extLst>
                    <a:ext uri="{9D8B030D-6E8A-4147-A177-3AD203B41FA5}">
                      <a16:colId xmlns:a16="http://schemas.microsoft.com/office/drawing/2014/main" val="2037414802"/>
                    </a:ext>
                  </a:extLst>
                </a:gridCol>
                <a:gridCol w="2603268">
                  <a:extLst>
                    <a:ext uri="{9D8B030D-6E8A-4147-A177-3AD203B41FA5}">
                      <a16:colId xmlns:a16="http://schemas.microsoft.com/office/drawing/2014/main" val="20000"/>
                    </a:ext>
                  </a:extLst>
                </a:gridCol>
              </a:tblGrid>
              <a:tr h="296720">
                <a:tc rowSpan="6">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算定可能な診療報酬と患者一部負担金の請求先</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患者自己負担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890161">
                <a:tc vMerge="1">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初・再診料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院内トリアージ実施料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●二類感染症患者入院診療加算</a:t>
                      </a:r>
                      <a:b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b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113033650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96720">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72466">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14986">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a:t>
                      </a:r>
                      <a:r>
                        <a:rPr kumimoji="1" lang="ja-JP" altLang="en-US" sz="1200" u="wavyHeavy" baseline="0" dirty="0">
                          <a:solidFill>
                            <a:schemeClr val="tx1"/>
                          </a:solidFill>
                          <a:latin typeface="ＤＦ細丸ゴシック体" panose="020F0309000000000000" pitchFamily="49" charset="-128"/>
                          <a:ea typeface="ＤＦ細丸ゴシック体" panose="020F0309000000000000" pitchFamily="49" charset="-128"/>
                        </a:rPr>
                        <a:t>以外</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の公費に請求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832339">
                <a:tc vMerge="1">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救急医療管理加算１</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投薬を行った場合は以下を算定</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b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b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処方箋料等</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40961">
                <a:tc gridSpan="2">
                  <a:txBody>
                    <a:bodyPr/>
                    <a:lstStyle/>
                    <a:p>
                      <a:pPr algn="l"/>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2022</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年</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7164884"/>
                  </a:ext>
                </a:extLst>
              </a:tr>
            </a:tbl>
          </a:graphicData>
        </a:graphic>
      </p:graphicFrame>
      <p:graphicFrame>
        <p:nvGraphicFramePr>
          <p:cNvPr id="17" name="表 16">
            <a:extLst>
              <a:ext uri="{FF2B5EF4-FFF2-40B4-BE49-F238E27FC236}">
                <a16:creationId xmlns:a16="http://schemas.microsoft.com/office/drawing/2014/main" id="{B393FF12-63D8-AC2B-FD0D-A5C907548BA1}"/>
              </a:ext>
            </a:extLst>
          </p:cNvPr>
          <p:cNvGraphicFramePr>
            <a:graphicFrameLocks noGrp="1"/>
          </p:cNvGraphicFramePr>
          <p:nvPr>
            <p:extLst>
              <p:ext uri="{D42A27DB-BD31-4B8C-83A1-F6EECF244321}">
                <p14:modId xmlns:p14="http://schemas.microsoft.com/office/powerpoint/2010/main" val="210123327"/>
              </p:ext>
            </p:extLst>
          </p:nvPr>
        </p:nvGraphicFramePr>
        <p:xfrm>
          <a:off x="3345220" y="7998462"/>
          <a:ext cx="2969028" cy="4085174"/>
        </p:xfrm>
        <a:graphic>
          <a:graphicData uri="http://schemas.openxmlformats.org/drawingml/2006/table">
            <a:tbl>
              <a:tblPr firstRow="1" bandRow="1">
                <a:tableStyleId>{5C22544A-7EE6-4342-B048-85BDC9FD1C3A}</a:tableStyleId>
              </a:tblPr>
              <a:tblGrid>
                <a:gridCol w="305989">
                  <a:extLst>
                    <a:ext uri="{9D8B030D-6E8A-4147-A177-3AD203B41FA5}">
                      <a16:colId xmlns:a16="http://schemas.microsoft.com/office/drawing/2014/main" val="79318207"/>
                    </a:ext>
                  </a:extLst>
                </a:gridCol>
                <a:gridCol w="2663039">
                  <a:extLst>
                    <a:ext uri="{9D8B030D-6E8A-4147-A177-3AD203B41FA5}">
                      <a16:colId xmlns:a16="http://schemas.microsoft.com/office/drawing/2014/main" val="20000"/>
                    </a:ext>
                  </a:extLst>
                </a:gridCol>
              </a:tblGrid>
              <a:tr h="274779">
                <a:tc rowSpan="6">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算定可能な診療報酬と患者一部負担金の請求先</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患者自己負担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1358630">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初・再診料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院内トリアージ実施料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●二類感染症患者入院診療加算</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113033650</a:t>
                      </a:r>
                      <a:b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b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en-US" altLang="ja-JP" sz="1200" spc="-15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spc="-150" dirty="0">
                          <a:solidFill>
                            <a:schemeClr val="tx1"/>
                          </a:solidFill>
                          <a:latin typeface="ＤＦ細丸ゴシック体" panose="020F0309000000000000" pitchFamily="49" charset="-128"/>
                          <a:ea typeface="ＤＦ細丸ゴシック体" panose="020F0309000000000000" pitchFamily="49" charset="-128"/>
                        </a:rPr>
                        <a:t>検体採取を行った場合は以下を算定）</a:t>
                      </a:r>
                      <a:b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b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検体採取料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b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b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投薬を行った場合は以下を算定</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処方箋料等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5309">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57965">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検体検査実施料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検体検査判断料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4779">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a:t>
                      </a:r>
                      <a:r>
                        <a:rPr kumimoji="1" lang="ja-JP" altLang="en-US" sz="1200" u="wavyHeavy" baseline="0" dirty="0">
                          <a:solidFill>
                            <a:schemeClr val="tx1"/>
                          </a:solidFill>
                          <a:latin typeface="ＤＦ細丸ゴシック体" panose="020F0309000000000000" pitchFamily="49" charset="-128"/>
                          <a:ea typeface="ＤＦ細丸ゴシック体" panose="020F0309000000000000" pitchFamily="49" charset="-128"/>
                        </a:rPr>
                        <a:t>以外</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の公費に請求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419815">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32287">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2022</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年</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2753788"/>
                  </a:ext>
                </a:extLst>
              </a:tr>
            </a:tbl>
          </a:graphicData>
        </a:graphic>
      </p:graphicFrame>
      <p:graphicFrame>
        <p:nvGraphicFramePr>
          <p:cNvPr id="19" name="表 18">
            <a:extLst>
              <a:ext uri="{FF2B5EF4-FFF2-40B4-BE49-F238E27FC236}">
                <a16:creationId xmlns:a16="http://schemas.microsoft.com/office/drawing/2014/main" id="{E8667C24-2D8B-B209-F5ED-60E1A00BB6E3}"/>
              </a:ext>
            </a:extLst>
          </p:cNvPr>
          <p:cNvGraphicFramePr>
            <a:graphicFrameLocks noGrp="1"/>
          </p:cNvGraphicFramePr>
          <p:nvPr>
            <p:extLst>
              <p:ext uri="{D42A27DB-BD31-4B8C-83A1-F6EECF244321}">
                <p14:modId xmlns:p14="http://schemas.microsoft.com/office/powerpoint/2010/main" val="1146803373"/>
              </p:ext>
            </p:extLst>
          </p:nvPr>
        </p:nvGraphicFramePr>
        <p:xfrm>
          <a:off x="299311" y="6818852"/>
          <a:ext cx="2925950" cy="3846306"/>
        </p:xfrm>
        <a:graphic>
          <a:graphicData uri="http://schemas.openxmlformats.org/drawingml/2006/table">
            <a:tbl>
              <a:tblPr firstRow="1" bandRow="1">
                <a:tableStyleId>{5C22544A-7EE6-4342-B048-85BDC9FD1C3A}</a:tableStyleId>
              </a:tblPr>
              <a:tblGrid>
                <a:gridCol w="304800">
                  <a:extLst>
                    <a:ext uri="{9D8B030D-6E8A-4147-A177-3AD203B41FA5}">
                      <a16:colId xmlns:a16="http://schemas.microsoft.com/office/drawing/2014/main" val="1688335975"/>
                    </a:ext>
                  </a:extLst>
                </a:gridCol>
                <a:gridCol w="2621150">
                  <a:extLst>
                    <a:ext uri="{9D8B030D-6E8A-4147-A177-3AD203B41FA5}">
                      <a16:colId xmlns:a16="http://schemas.microsoft.com/office/drawing/2014/main" val="20000"/>
                    </a:ext>
                  </a:extLst>
                </a:gridCol>
              </a:tblGrid>
              <a:tr h="268678">
                <a:tc rowSpan="6">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算定可能な診療報酬と患者一部負担金の請求先</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患者自己負担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626914">
                <a:tc vMerge="1">
                  <a:txBody>
                    <a:bodyPr/>
                    <a:lstStyle/>
                    <a:p>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初・再診料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院内トリアージ実施料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●二類感染症患者入院診療加算</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113033650</a:t>
                      </a:r>
                    </a:p>
                    <a:p>
                      <a:endParaRPr kumimoji="1" lang="en-US" altLang="ja-JP" sz="1000" dirty="0">
                        <a:solidFill>
                          <a:schemeClr val="tx1"/>
                        </a:solidFill>
                        <a:latin typeface="ＤＦ細丸ゴシック体" panose="020F0309000000000000" pitchFamily="49" charset="-128"/>
                        <a:ea typeface="ＤＦ細丸ゴシック体" panose="020F0309000000000000" pitchFamily="49" charset="-128"/>
                      </a:endParaRPr>
                    </a:p>
                    <a:p>
                      <a:r>
                        <a:rPr kumimoji="1" lang="en-US" altLang="ja-JP" sz="1200" spc="-15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spc="-150" dirty="0">
                          <a:solidFill>
                            <a:schemeClr val="tx1"/>
                          </a:solidFill>
                          <a:latin typeface="ＤＦ細丸ゴシック体" panose="020F0309000000000000" pitchFamily="49" charset="-128"/>
                          <a:ea typeface="ＤＦ細丸ゴシック体" panose="020F0309000000000000" pitchFamily="49" charset="-128"/>
                        </a:rPr>
                        <a:t>検体採取を行った場合は以下を算定）</a:t>
                      </a:r>
                      <a:b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b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検体採取料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678">
                <a:tc vMerge="1">
                  <a:txBody>
                    <a:bodyPr/>
                    <a:lstStyle/>
                    <a:p>
                      <a:pPr algn="l"/>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「検査」公費に請求</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57201">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検体検査実施料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検体検査判断料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68678">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a:t>
                      </a:r>
                      <a:r>
                        <a:rPr kumimoji="1" lang="ja-JP" altLang="en-US" sz="1200" u="wavyHeavy" baseline="0" dirty="0">
                          <a:solidFill>
                            <a:schemeClr val="tx1"/>
                          </a:solidFill>
                          <a:latin typeface="ＤＦ細丸ゴシック体" panose="020F0309000000000000" pitchFamily="49" charset="-128"/>
                          <a:ea typeface="ＤＦ細丸ゴシック体" panose="020F0309000000000000" pitchFamily="49" charset="-128"/>
                        </a:rPr>
                        <a:t>以外</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の公費に請求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11988">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救急医療管理加算１</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b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b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投薬を行った場合は以下を算定</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処方箋料等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6327604"/>
                  </a:ext>
                </a:extLst>
              </a:tr>
              <a:tr h="402065">
                <a:tc gridSpan="2">
                  <a:txBody>
                    <a:bodyPr/>
                    <a:lstStyle/>
                    <a:p>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2022</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年</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20" name="テキスト ボックス 19">
            <a:extLst>
              <a:ext uri="{FF2B5EF4-FFF2-40B4-BE49-F238E27FC236}">
                <a16:creationId xmlns:a16="http://schemas.microsoft.com/office/drawing/2014/main" id="{F65415E9-3455-32AA-30AD-C914DC604498}"/>
              </a:ext>
            </a:extLst>
          </p:cNvPr>
          <p:cNvSpPr txBox="1"/>
          <p:nvPr/>
        </p:nvSpPr>
        <p:spPr>
          <a:xfrm>
            <a:off x="526908" y="570495"/>
            <a:ext cx="6625384" cy="400110"/>
          </a:xfrm>
          <a:prstGeom prst="rect">
            <a:avLst/>
          </a:prstGeom>
          <a:noFill/>
          <a:ln w="12700">
            <a:solidFill>
              <a:schemeClr val="tx1"/>
            </a:solidFill>
            <a:prstDash val="solid"/>
          </a:ln>
        </p:spPr>
        <p:txBody>
          <a:bodyPr wrap="square" rtlCol="0">
            <a:spAutoFit/>
          </a:bodyPr>
          <a:lstStyle/>
          <a:p>
            <a:r>
              <a:rPr kumimoji="1" lang="ja-JP" altLang="en-US" sz="2000" dirty="0">
                <a:latin typeface="ＤＦ太丸ゴシック体" panose="02010609010101010101" pitchFamily="1" charset="-128"/>
                <a:ea typeface="ＤＦ太丸ゴシック体" panose="02010609010101010101" pitchFamily="1" charset="-128"/>
              </a:rPr>
              <a:t>ケース②　新型コロナ</a:t>
            </a:r>
            <a:r>
              <a:rPr kumimoji="1" lang="ja-JP" altLang="en-US" sz="2000" dirty="0">
                <a:solidFill>
                  <a:srgbClr val="FF0000"/>
                </a:solidFill>
                <a:latin typeface="ＤＦ太丸ゴシック体" panose="02010609010101010101" pitchFamily="1" charset="-128"/>
                <a:ea typeface="ＤＦ太丸ゴシック体" panose="02010609010101010101" pitchFamily="1" charset="-128"/>
              </a:rPr>
              <a:t>「疑い患者」</a:t>
            </a:r>
            <a:r>
              <a:rPr kumimoji="1" lang="ja-JP" altLang="en-US" sz="2000" dirty="0">
                <a:latin typeface="ＤＦ太丸ゴシック体" panose="02010609010101010101" pitchFamily="1" charset="-128"/>
                <a:ea typeface="ＤＦ太丸ゴシック体" panose="02010609010101010101" pitchFamily="1" charset="-128"/>
              </a:rPr>
              <a:t>が</a:t>
            </a:r>
            <a:r>
              <a:rPr kumimoji="1" lang="ja-JP" altLang="en-US" sz="2000" dirty="0">
                <a:solidFill>
                  <a:srgbClr val="FF0000"/>
                </a:solidFill>
                <a:latin typeface="ＤＦ太丸ゴシック体" panose="02010609010101010101" pitchFamily="1" charset="-128"/>
                <a:ea typeface="ＤＦ太丸ゴシック体" panose="02010609010101010101" pitchFamily="1" charset="-128"/>
              </a:rPr>
              <a:t>外来</a:t>
            </a:r>
            <a:r>
              <a:rPr kumimoji="1" lang="ja-JP" altLang="en-US" sz="2000" dirty="0">
                <a:latin typeface="ＤＦ太丸ゴシック体" panose="02010609010101010101" pitchFamily="1" charset="-128"/>
                <a:ea typeface="ＤＦ太丸ゴシック体" panose="02010609010101010101" pitchFamily="1" charset="-128"/>
              </a:rPr>
              <a:t>受診した場合</a:t>
            </a:r>
          </a:p>
        </p:txBody>
      </p:sp>
      <p:sp>
        <p:nvSpPr>
          <p:cNvPr id="3" name="下矢印 4">
            <a:extLst>
              <a:ext uri="{FF2B5EF4-FFF2-40B4-BE49-F238E27FC236}">
                <a16:creationId xmlns:a16="http://schemas.microsoft.com/office/drawing/2014/main" id="{51ED9BDE-6FBD-42A7-7C87-6A26F7609CAE}"/>
              </a:ext>
            </a:extLst>
          </p:cNvPr>
          <p:cNvSpPr/>
          <p:nvPr/>
        </p:nvSpPr>
        <p:spPr>
          <a:xfrm>
            <a:off x="6128510" y="2223718"/>
            <a:ext cx="371475" cy="675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4">
            <a:extLst>
              <a:ext uri="{FF2B5EF4-FFF2-40B4-BE49-F238E27FC236}">
                <a16:creationId xmlns:a16="http://schemas.microsoft.com/office/drawing/2014/main" id="{787F752D-5103-3EA8-B608-24BC579C3C8C}"/>
              </a:ext>
            </a:extLst>
          </p:cNvPr>
          <p:cNvSpPr/>
          <p:nvPr/>
        </p:nvSpPr>
        <p:spPr>
          <a:xfrm>
            <a:off x="4800599" y="4343042"/>
            <a:ext cx="371475" cy="8818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下矢印 4">
            <a:extLst>
              <a:ext uri="{FF2B5EF4-FFF2-40B4-BE49-F238E27FC236}">
                <a16:creationId xmlns:a16="http://schemas.microsoft.com/office/drawing/2014/main" id="{084AB8AE-11F1-6646-2813-FEF4CA9E0EBE}"/>
              </a:ext>
            </a:extLst>
          </p:cNvPr>
          <p:cNvSpPr/>
          <p:nvPr/>
        </p:nvSpPr>
        <p:spPr>
          <a:xfrm>
            <a:off x="7196697" y="4355715"/>
            <a:ext cx="371475" cy="8818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a:extLst>
              <a:ext uri="{FF2B5EF4-FFF2-40B4-BE49-F238E27FC236}">
                <a16:creationId xmlns:a16="http://schemas.microsoft.com/office/drawing/2014/main" id="{8DEA477F-A5CB-9CCD-ED5C-1FD96B1FA1DF}"/>
              </a:ext>
            </a:extLst>
          </p:cNvPr>
          <p:cNvPicPr>
            <a:picLocks noChangeAspect="1"/>
          </p:cNvPicPr>
          <p:nvPr/>
        </p:nvPicPr>
        <p:blipFill>
          <a:blip r:embed="rId2"/>
          <a:stretch>
            <a:fillRect/>
          </a:stretch>
        </p:blipFill>
        <p:spPr>
          <a:xfrm>
            <a:off x="5341683" y="6959403"/>
            <a:ext cx="408467" cy="902286"/>
          </a:xfrm>
          <a:prstGeom prst="rect">
            <a:avLst/>
          </a:prstGeom>
        </p:spPr>
      </p:pic>
      <p:sp>
        <p:nvSpPr>
          <p:cNvPr id="18" name="下矢印 4">
            <a:extLst>
              <a:ext uri="{FF2B5EF4-FFF2-40B4-BE49-F238E27FC236}">
                <a16:creationId xmlns:a16="http://schemas.microsoft.com/office/drawing/2014/main" id="{21B2C1DA-D563-DFD0-CE80-5077C97BA82B}"/>
              </a:ext>
            </a:extLst>
          </p:cNvPr>
          <p:cNvSpPr/>
          <p:nvPr/>
        </p:nvSpPr>
        <p:spPr>
          <a:xfrm rot="3000000">
            <a:off x="3616632" y="6858305"/>
            <a:ext cx="371475" cy="8818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2160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CB23D3C5-3625-F27A-105F-B185E2C0242B}"/>
              </a:ext>
            </a:extLst>
          </p:cNvPr>
          <p:cNvSpPr txBox="1"/>
          <p:nvPr/>
        </p:nvSpPr>
        <p:spPr>
          <a:xfrm>
            <a:off x="552450" y="565577"/>
            <a:ext cx="6592270" cy="400110"/>
          </a:xfrm>
          <a:prstGeom prst="rect">
            <a:avLst/>
          </a:prstGeom>
          <a:noFill/>
          <a:ln w="12700">
            <a:solidFill>
              <a:schemeClr val="tx1"/>
            </a:solidFill>
            <a:prstDash val="solid"/>
          </a:ln>
        </p:spPr>
        <p:txBody>
          <a:bodyPr wrap="square" rtlCol="0">
            <a:spAutoFit/>
          </a:bodyPr>
          <a:lstStyle/>
          <a:p>
            <a:r>
              <a:rPr kumimoji="1" lang="ja-JP" altLang="en-US" sz="2000" dirty="0">
                <a:latin typeface="ＤＦ太丸ゴシック体" panose="02010609010101010101" pitchFamily="1" charset="-128"/>
                <a:ea typeface="ＤＦ太丸ゴシック体" panose="02010609010101010101" pitchFamily="1" charset="-128"/>
              </a:rPr>
              <a:t>ケース③　新型コロナ</a:t>
            </a:r>
            <a:r>
              <a:rPr kumimoji="1" lang="ja-JP" altLang="en-US" sz="2000" dirty="0">
                <a:solidFill>
                  <a:srgbClr val="FF0000"/>
                </a:solidFill>
                <a:latin typeface="ＤＦ太丸ゴシック体" panose="02010609010101010101" pitchFamily="1" charset="-128"/>
                <a:ea typeface="ＤＦ太丸ゴシック体" panose="02010609010101010101" pitchFamily="1" charset="-128"/>
              </a:rPr>
              <a:t>「</a:t>
            </a:r>
            <a:r>
              <a:rPr lang="ja-JP" altLang="en-US" sz="2000" dirty="0">
                <a:solidFill>
                  <a:srgbClr val="FF0000"/>
                </a:solidFill>
                <a:latin typeface="ＤＦ太丸ゴシック体" panose="02010609010101010101" pitchFamily="1" charset="-128"/>
                <a:ea typeface="ＤＦ太丸ゴシック体" panose="02010609010101010101" pitchFamily="1" charset="-128"/>
              </a:rPr>
              <a:t>陽性</a:t>
            </a:r>
            <a:r>
              <a:rPr kumimoji="1" lang="ja-JP" altLang="en-US" sz="2000" dirty="0">
                <a:solidFill>
                  <a:srgbClr val="FF0000"/>
                </a:solidFill>
                <a:latin typeface="ＤＦ太丸ゴシック体" panose="02010609010101010101" pitchFamily="1" charset="-128"/>
                <a:ea typeface="ＤＦ太丸ゴシック体" panose="02010609010101010101" pitchFamily="1" charset="-128"/>
              </a:rPr>
              <a:t>患者」</a:t>
            </a:r>
            <a:r>
              <a:rPr kumimoji="1" lang="ja-JP" altLang="en-US" sz="2000" dirty="0">
                <a:latin typeface="ＤＦ太丸ゴシック体" panose="02010609010101010101" pitchFamily="1" charset="-128"/>
                <a:ea typeface="ＤＦ太丸ゴシック体" panose="02010609010101010101" pitchFamily="1" charset="-128"/>
              </a:rPr>
              <a:t>が</a:t>
            </a:r>
            <a:r>
              <a:rPr kumimoji="1" lang="ja-JP" altLang="en-US" sz="2000" dirty="0">
                <a:solidFill>
                  <a:srgbClr val="FF0000"/>
                </a:solidFill>
                <a:latin typeface="ＤＦ太丸ゴシック体" panose="02010609010101010101" pitchFamily="1" charset="-128"/>
                <a:ea typeface="ＤＦ太丸ゴシック体" panose="02010609010101010101" pitchFamily="1" charset="-128"/>
              </a:rPr>
              <a:t>外来</a:t>
            </a:r>
            <a:r>
              <a:rPr kumimoji="1" lang="ja-JP" altLang="en-US" sz="2000" dirty="0">
                <a:latin typeface="ＤＦ太丸ゴシック体" panose="02010609010101010101" pitchFamily="1" charset="-128"/>
                <a:ea typeface="ＤＦ太丸ゴシック体" panose="02010609010101010101" pitchFamily="1" charset="-128"/>
              </a:rPr>
              <a:t>受診した場合</a:t>
            </a:r>
          </a:p>
        </p:txBody>
      </p:sp>
      <p:graphicFrame>
        <p:nvGraphicFramePr>
          <p:cNvPr id="16" name="表 15">
            <a:extLst>
              <a:ext uri="{FF2B5EF4-FFF2-40B4-BE49-F238E27FC236}">
                <a16:creationId xmlns:a16="http://schemas.microsoft.com/office/drawing/2014/main" id="{CEB49747-806E-1712-ED2A-863EAFB3046E}"/>
              </a:ext>
            </a:extLst>
          </p:cNvPr>
          <p:cNvGraphicFramePr>
            <a:graphicFrameLocks noGrp="1"/>
          </p:cNvGraphicFramePr>
          <p:nvPr>
            <p:extLst>
              <p:ext uri="{D42A27DB-BD31-4B8C-83A1-F6EECF244321}">
                <p14:modId xmlns:p14="http://schemas.microsoft.com/office/powerpoint/2010/main" val="1233037047"/>
              </p:ext>
            </p:extLst>
          </p:nvPr>
        </p:nvGraphicFramePr>
        <p:xfrm>
          <a:off x="1442357" y="1290330"/>
          <a:ext cx="3933825" cy="2961091"/>
        </p:xfrm>
        <a:graphic>
          <a:graphicData uri="http://schemas.openxmlformats.org/drawingml/2006/table">
            <a:tbl>
              <a:tblPr firstRow="1" bandRow="1">
                <a:tableStyleId>{5C22544A-7EE6-4342-B048-85BDC9FD1C3A}</a:tableStyleId>
              </a:tblPr>
              <a:tblGrid>
                <a:gridCol w="518034">
                  <a:extLst>
                    <a:ext uri="{9D8B030D-6E8A-4147-A177-3AD203B41FA5}">
                      <a16:colId xmlns:a16="http://schemas.microsoft.com/office/drawing/2014/main" val="2588089572"/>
                    </a:ext>
                  </a:extLst>
                </a:gridCol>
                <a:gridCol w="3415791">
                  <a:extLst>
                    <a:ext uri="{9D8B030D-6E8A-4147-A177-3AD203B41FA5}">
                      <a16:colId xmlns:a16="http://schemas.microsoft.com/office/drawing/2014/main" val="20000"/>
                    </a:ext>
                  </a:extLst>
                </a:gridCol>
              </a:tblGrid>
              <a:tr h="308716">
                <a:tc rowSpan="6">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算定可能な診療報酬と患者一部負担金の請求先</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患者自己負担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09753">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8716">
                <a:tc vMerge="1">
                  <a:txBody>
                    <a:bodyPr/>
                    <a:lstStyle/>
                    <a:p>
                      <a:pPr algn="l"/>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「検査」公費に請求</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35203">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8716">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a:t>
                      </a:r>
                      <a:r>
                        <a:rPr kumimoji="1" lang="ja-JP" altLang="en-US" sz="1200" u="wavyHeavy" baseline="0" dirty="0">
                          <a:solidFill>
                            <a:schemeClr val="tx1"/>
                          </a:solidFill>
                          <a:latin typeface="ＤＦ細丸ゴシック体" panose="020F0309000000000000" pitchFamily="49" charset="-128"/>
                          <a:ea typeface="ＤＦ細丸ゴシック体" panose="020F0309000000000000" pitchFamily="49" charset="-128"/>
                        </a:rPr>
                        <a:t>以外</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の公費に請求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189987">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初・再診料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院内トリアージ実施料</a:t>
                      </a:r>
                      <a:b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b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救急医療管理加算１</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投薬を行った場合は以下を算定</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処方箋料等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18" name="テキスト ボックス 17">
            <a:extLst>
              <a:ext uri="{FF2B5EF4-FFF2-40B4-BE49-F238E27FC236}">
                <a16:creationId xmlns:a16="http://schemas.microsoft.com/office/drawing/2014/main" id="{553D4AA3-B9B6-74A4-170F-817250207B31}"/>
              </a:ext>
            </a:extLst>
          </p:cNvPr>
          <p:cNvSpPr txBox="1"/>
          <p:nvPr/>
        </p:nvSpPr>
        <p:spPr>
          <a:xfrm>
            <a:off x="552450" y="5122151"/>
            <a:ext cx="7491170" cy="400110"/>
          </a:xfrm>
          <a:prstGeom prst="rect">
            <a:avLst/>
          </a:prstGeom>
          <a:noFill/>
          <a:ln w="12700">
            <a:solidFill>
              <a:schemeClr val="tx1"/>
            </a:solidFill>
            <a:prstDash val="solid"/>
          </a:ln>
        </p:spPr>
        <p:txBody>
          <a:bodyPr wrap="square" rtlCol="0">
            <a:spAutoFit/>
          </a:bodyPr>
          <a:lstStyle/>
          <a:p>
            <a:r>
              <a:rPr kumimoji="1" lang="ja-JP" altLang="en-US" sz="2000" dirty="0"/>
              <a:t> </a:t>
            </a:r>
            <a:r>
              <a:rPr kumimoji="1" lang="ja-JP" altLang="en-US" sz="2000" dirty="0">
                <a:latin typeface="ＤＦ太丸ゴシック体" panose="02010609010101010101" pitchFamily="1" charset="-128"/>
                <a:ea typeface="ＤＦ太丸ゴシック体" panose="02010609010101010101" pitchFamily="1" charset="-128"/>
              </a:rPr>
              <a:t>ケース④　新型コロナ</a:t>
            </a:r>
            <a:r>
              <a:rPr kumimoji="1" lang="ja-JP" altLang="en-US" sz="2000" dirty="0">
                <a:solidFill>
                  <a:srgbClr val="FF0000"/>
                </a:solidFill>
                <a:latin typeface="ＤＦ太丸ゴシック体" panose="02010609010101010101" pitchFamily="1" charset="-128"/>
                <a:ea typeface="ＤＦ太丸ゴシック体" panose="02010609010101010101" pitchFamily="1" charset="-128"/>
              </a:rPr>
              <a:t>「</a:t>
            </a:r>
            <a:r>
              <a:rPr lang="ja-JP" altLang="en-US" sz="2000" dirty="0">
                <a:solidFill>
                  <a:srgbClr val="FF0000"/>
                </a:solidFill>
                <a:latin typeface="ＤＦ太丸ゴシック体" panose="02010609010101010101" pitchFamily="1" charset="-128"/>
                <a:ea typeface="ＤＦ太丸ゴシック体" panose="02010609010101010101" pitchFamily="1" charset="-128"/>
              </a:rPr>
              <a:t>陽性</a:t>
            </a:r>
            <a:r>
              <a:rPr kumimoji="1" lang="ja-JP" altLang="en-US" sz="2000" dirty="0">
                <a:solidFill>
                  <a:srgbClr val="FF0000"/>
                </a:solidFill>
                <a:latin typeface="ＤＦ太丸ゴシック体" panose="02010609010101010101" pitchFamily="1" charset="-128"/>
                <a:ea typeface="ＤＦ太丸ゴシック体" panose="02010609010101010101" pitchFamily="1" charset="-128"/>
              </a:rPr>
              <a:t>患者」</a:t>
            </a:r>
            <a:r>
              <a:rPr lang="ja-JP" altLang="en-US" sz="2000" dirty="0">
                <a:latin typeface="ＤＦ太丸ゴシック体" panose="02010609010101010101" pitchFamily="1" charset="-128"/>
                <a:ea typeface="ＤＦ太丸ゴシック体" panose="02010609010101010101" pitchFamily="1" charset="-128"/>
              </a:rPr>
              <a:t>を</a:t>
            </a:r>
            <a:r>
              <a:rPr lang="ja-JP" altLang="en-US" sz="2000" dirty="0">
                <a:solidFill>
                  <a:srgbClr val="FF0000"/>
                </a:solidFill>
                <a:latin typeface="ＤＦ太丸ゴシック体" panose="02010609010101010101" pitchFamily="1" charset="-128"/>
                <a:ea typeface="ＤＦ太丸ゴシック体" panose="02010609010101010101" pitchFamily="1" charset="-128"/>
              </a:rPr>
              <a:t>電話等にて</a:t>
            </a:r>
            <a:r>
              <a:rPr lang="ja-JP" altLang="en-US" sz="2000" dirty="0">
                <a:latin typeface="ＤＦ太丸ゴシック体" panose="02010609010101010101" pitchFamily="1" charset="-128"/>
                <a:ea typeface="ＤＦ太丸ゴシック体" panose="02010609010101010101" pitchFamily="1" charset="-128"/>
              </a:rPr>
              <a:t>診療</a:t>
            </a:r>
            <a:r>
              <a:rPr kumimoji="1" lang="ja-JP" altLang="en-US" sz="2000" dirty="0">
                <a:latin typeface="ＤＦ太丸ゴシック体" panose="02010609010101010101" pitchFamily="1" charset="-128"/>
                <a:ea typeface="ＤＦ太丸ゴシック体" panose="02010609010101010101" pitchFamily="1" charset="-128"/>
              </a:rPr>
              <a:t>した場合</a:t>
            </a:r>
          </a:p>
        </p:txBody>
      </p:sp>
      <p:graphicFrame>
        <p:nvGraphicFramePr>
          <p:cNvPr id="19" name="表 18">
            <a:extLst>
              <a:ext uri="{FF2B5EF4-FFF2-40B4-BE49-F238E27FC236}">
                <a16:creationId xmlns:a16="http://schemas.microsoft.com/office/drawing/2014/main" id="{BEE4A55C-0C83-8697-096C-D629DD378C7D}"/>
              </a:ext>
            </a:extLst>
          </p:cNvPr>
          <p:cNvGraphicFramePr>
            <a:graphicFrameLocks noGrp="1"/>
          </p:cNvGraphicFramePr>
          <p:nvPr>
            <p:extLst>
              <p:ext uri="{D42A27DB-BD31-4B8C-83A1-F6EECF244321}">
                <p14:modId xmlns:p14="http://schemas.microsoft.com/office/powerpoint/2010/main" val="1776476843"/>
              </p:ext>
            </p:extLst>
          </p:nvPr>
        </p:nvGraphicFramePr>
        <p:xfrm>
          <a:off x="1442357" y="5846904"/>
          <a:ext cx="3933825" cy="4013733"/>
        </p:xfrm>
        <a:graphic>
          <a:graphicData uri="http://schemas.openxmlformats.org/drawingml/2006/table">
            <a:tbl>
              <a:tblPr firstRow="1" bandRow="1">
                <a:tableStyleId>{5C22544A-7EE6-4342-B048-85BDC9FD1C3A}</a:tableStyleId>
              </a:tblPr>
              <a:tblGrid>
                <a:gridCol w="406528">
                  <a:extLst>
                    <a:ext uri="{9D8B030D-6E8A-4147-A177-3AD203B41FA5}">
                      <a16:colId xmlns:a16="http://schemas.microsoft.com/office/drawing/2014/main" val="2834698440"/>
                    </a:ext>
                  </a:extLst>
                </a:gridCol>
                <a:gridCol w="3527297">
                  <a:extLst>
                    <a:ext uri="{9D8B030D-6E8A-4147-A177-3AD203B41FA5}">
                      <a16:colId xmlns:a16="http://schemas.microsoft.com/office/drawing/2014/main" val="20000"/>
                    </a:ext>
                  </a:extLst>
                </a:gridCol>
              </a:tblGrid>
              <a:tr h="300174">
                <a:tc rowSpan="6">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算定可能な診療報酬と患者一部負担金の請求先</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b="0" dirty="0">
                          <a:solidFill>
                            <a:schemeClr val="tx1"/>
                          </a:solidFill>
                          <a:latin typeface="ＤＦ細丸ゴシック体" panose="020F0309000000000000" pitchFamily="49" charset="-128"/>
                          <a:ea typeface="ＤＦ細丸ゴシック体" panose="020F0309000000000000" pitchFamily="49" charset="-128"/>
                        </a:rPr>
                        <a:t>患者自己負担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83508">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00174">
                <a:tc vMerge="1">
                  <a:txBody>
                    <a:bodyPr/>
                    <a:lstStyle/>
                    <a:p>
                      <a:pPr algn="l"/>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「検査」公費に請求</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04663">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なし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0174">
                <a:tc vMerge="1">
                  <a:txBody>
                    <a:bodyPr/>
                    <a:lstStyle/>
                    <a:p>
                      <a:pPr algn="l"/>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「検査」</a:t>
                      </a:r>
                      <a:r>
                        <a:rPr kumimoji="1" lang="ja-JP" altLang="en-US" sz="1200" u="wavyHeavy" baseline="0" dirty="0">
                          <a:solidFill>
                            <a:schemeClr val="tx1"/>
                          </a:solidFill>
                          <a:latin typeface="ＤＦ細丸ゴシック体" panose="020F0309000000000000" pitchFamily="49" charset="-128"/>
                          <a:ea typeface="ＤＦ細丸ゴシック体" panose="020F0309000000000000" pitchFamily="49" charset="-128"/>
                        </a:rPr>
                        <a:t>以外</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の公費に請求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1664018">
                <a:tc vMerge="1">
                  <a:txBody>
                    <a:bodyPr/>
                    <a:lstStyle/>
                    <a:p>
                      <a:endParaRPr kumimoji="1" lang="ja-JP" altLang="en-US" sz="1200" dirty="0">
                        <a:solidFill>
                          <a:schemeClr val="tx1"/>
                        </a:solidFill>
                        <a:latin typeface="ＤＦ細丸ゴシック体" panose="020F0309000000000000" pitchFamily="49" charset="-128"/>
                        <a:ea typeface="ＤＦ細丸ゴシック体" panose="020F03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電話等初・再診料</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二類感染症患者入院診療加算</a:t>
                      </a:r>
                      <a:endParaRPr kumimoji="1" lang="en-US" altLang="ja-JP" sz="1200" dirty="0">
                        <a:solidFill>
                          <a:schemeClr val="tx1"/>
                        </a:solidFill>
                        <a:latin typeface="ＤＦ細丸ゴシック体" panose="020F0309000000000000" pitchFamily="49" charset="-128"/>
                        <a:ea typeface="ＤＦ細丸ゴシック体" panose="020F0309000000000000" pitchFamily="49" charset="-128"/>
                      </a:endParaRP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・（電話等初診）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111014170</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　・（電話等再診）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112024170</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●電話等による診療　請求コード：</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113044550</a:t>
                      </a:r>
                    </a:p>
                    <a:p>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（重症化リスクの高い陽性者</a:t>
                      </a:r>
                      <a:r>
                        <a:rPr kumimoji="1" lang="ja-JP" altLang="en-US" sz="1000" dirty="0">
                          <a:solidFill>
                            <a:schemeClr val="tx1"/>
                          </a:solidFill>
                          <a:latin typeface="ＭＳ ゴシック" panose="020B0609070205080204" pitchFamily="49" charset="-128"/>
                          <a:ea typeface="ＭＳ ゴシック" panose="020B0609070205080204" pitchFamily="49" charset="-128"/>
                        </a:rPr>
                        <a:t>（注）</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に該当する場合のみ）</a:t>
                      </a:r>
                      <a:endParaRPr kumimoji="1" lang="en-US" altLang="ja-JP" sz="1000" dirty="0">
                        <a:solidFill>
                          <a:schemeClr val="tx1"/>
                        </a:solidFill>
                        <a:latin typeface="ＤＦ細丸ゴシック体" panose="020F0309000000000000" pitchFamily="49" charset="-128"/>
                        <a:ea typeface="ＤＦ細丸ゴシック体" panose="020F0309000000000000" pitchFamily="49" charset="-128"/>
                      </a:endParaRPr>
                    </a:p>
                    <a:p>
                      <a:endParaRPr kumimoji="1" lang="en-US" altLang="ja-JP" sz="1000" dirty="0">
                        <a:solidFill>
                          <a:schemeClr val="tx1"/>
                        </a:solidFill>
                        <a:latin typeface="ＤＦ細丸ゴシック体" panose="020F0309000000000000" pitchFamily="49" charset="-128"/>
                        <a:ea typeface="ＤＦ細丸ゴシック体" panose="020F0309000000000000" pitchFamily="49" charset="-128"/>
                      </a:endParaRPr>
                    </a:p>
                    <a:p>
                      <a:pPr marL="0" marR="0" lvl="0" indent="0" algn="l" defTabSz="96012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投薬を行った場合は以下を算定</a:t>
                      </a:r>
                      <a:r>
                        <a:rPr kumimoji="1" lang="en-US" altLang="ja-JP" sz="1200" dirty="0">
                          <a:solidFill>
                            <a:schemeClr val="tx1"/>
                          </a:solidFill>
                          <a:latin typeface="ＤＦ細丸ゴシック体" panose="020F0309000000000000" pitchFamily="49" charset="-128"/>
                          <a:ea typeface="ＤＦ細丸ゴシック体" panose="020F0309000000000000" pitchFamily="49" charset="-128"/>
                        </a:rPr>
                        <a:t>)</a:t>
                      </a:r>
                    </a:p>
                    <a:p>
                      <a:r>
                        <a:rPr kumimoji="1" lang="ja-JP" altLang="en-US" sz="1200" dirty="0">
                          <a:solidFill>
                            <a:schemeClr val="tx1"/>
                          </a:solidFill>
                          <a:latin typeface="ＤＦ細丸ゴシック体" panose="020F0309000000000000" pitchFamily="49" charset="-128"/>
                          <a:ea typeface="ＤＦ細丸ゴシック体" panose="020F0309000000000000" pitchFamily="49" charset="-128"/>
                        </a:rPr>
                        <a:t>処方箋料等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33584">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●は公表されている「診療・検査医療機関」、または保健所・厚生センター等から健康観察の委託を受けた医療機関のみ算定可能（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2022</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年</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●は公表されている「診療・検査医療機関」のみ算定可能（</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9</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月</a:t>
                      </a:r>
                      <a:r>
                        <a:rPr kumimoji="1" lang="en-US" altLang="ja-JP" sz="1000" dirty="0">
                          <a:solidFill>
                            <a:schemeClr val="tx1"/>
                          </a:solidFill>
                          <a:latin typeface="ＤＦ細丸ゴシック体" panose="020F0309000000000000" pitchFamily="49" charset="-128"/>
                          <a:ea typeface="ＤＦ細丸ゴシック体" panose="020F0309000000000000" pitchFamily="49" charset="-128"/>
                        </a:rPr>
                        <a:t>30</a:t>
                      </a:r>
                      <a:r>
                        <a:rPr kumimoji="1" lang="ja-JP" altLang="en-US" sz="1000" dirty="0">
                          <a:solidFill>
                            <a:schemeClr val="tx1"/>
                          </a:solidFill>
                          <a:latin typeface="ＤＦ細丸ゴシック体" panose="020F0309000000000000" pitchFamily="49" charset="-128"/>
                          <a:ea typeface="ＤＦ細丸ゴシック体" panose="020F0309000000000000" pitchFamily="49" charset="-128"/>
                        </a:rPr>
                        <a:t>日まで算定可）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6335006"/>
                  </a:ext>
                </a:extLst>
              </a:tr>
            </a:tbl>
          </a:graphicData>
        </a:graphic>
      </p:graphicFrame>
    </p:spTree>
    <p:extLst>
      <p:ext uri="{BB962C8B-B14F-4D97-AF65-F5344CB8AC3E}">
        <p14:creationId xmlns:p14="http://schemas.microsoft.com/office/powerpoint/2010/main" val="18909582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571</TotalTime>
  <Words>1701</Words>
  <Application>Microsoft Office PowerPoint</Application>
  <PresentationFormat>A3 297x420 mm</PresentationFormat>
  <Paragraphs>182</Paragraphs>
  <Slides>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vt:i4>
      </vt:variant>
    </vt:vector>
  </HeadingPairs>
  <TitlesOfParts>
    <vt:vector size="15" baseType="lpstr">
      <vt:lpstr>ＤＦＰ太丸ゴシック体</vt:lpstr>
      <vt:lpstr>ＤＦ細丸ゴシック体</vt:lpstr>
      <vt:lpstr>ＤＦ太丸ゴシック体</vt:lpstr>
      <vt:lpstr>ＭＳ ゴシック</vt:lpstr>
      <vt:lpstr>ＭＳ 明朝</vt:lpstr>
      <vt:lpstr>游明朝</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yagi asami</dc:creator>
  <cp:lastModifiedBy>Windows ユーザー</cp:lastModifiedBy>
  <cp:revision>174</cp:revision>
  <cp:lastPrinted>2022-08-25T02:58:05Z</cp:lastPrinted>
  <dcterms:created xsi:type="dcterms:W3CDTF">2022-08-17T13:39:27Z</dcterms:created>
  <dcterms:modified xsi:type="dcterms:W3CDTF">2022-08-25T03:00:01Z</dcterms:modified>
</cp:coreProperties>
</file>